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Medium"/>
      <p:regular r:id="rId49"/>
      <p:bold r:id="rId50"/>
      <p:italic r:id="rId51"/>
      <p:boldItalic r:id="rId52"/>
    </p:embeddedFont>
    <p:embeddedFont>
      <p:font typeface="Roboto"/>
      <p:regular r:id="rId53"/>
      <p:bold r:id="rId54"/>
      <p:italic r:id="rId55"/>
      <p:boldItalic r:id="rId56"/>
    </p:embeddedFont>
    <p:embeddedFont>
      <p:font typeface="Roboto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3C0DB3-A16B-4310-B7AB-6BCD390F8AB1}">
  <a:tblStyle styleId="{E43C0DB3-A16B-4310-B7AB-6BCD390F8A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d476ffb6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d476ffb6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template credit: Josh Hug, Lisa Yan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okay so today's all about IP routers we're continuing the whole section on routing and so far remember</a:t>
            </a:r>
            <a:endParaRPr/>
          </a:p>
          <a:p>
            <a:pPr indent="0" lvl="0" marL="0" rtl="0" algn="l">
              <a:spcBef>
                <a:spcPts val="0"/>
              </a:spcBef>
              <a:spcAft>
                <a:spcPts val="0"/>
              </a:spcAft>
              <a:buClr>
                <a:schemeClr val="dk1"/>
              </a:buClr>
              <a:buSzPts val="1100"/>
              <a:buFont typeface="Arial"/>
              <a:buNone/>
            </a:pPr>
            <a:r>
              <a:rPr lang="en"/>
              <a:t>0:36</a:t>
            </a:r>
            <a:endParaRPr/>
          </a:p>
          <a:p>
            <a:pPr indent="0" lvl="0" marL="0" rtl="0" algn="l">
              <a:spcBef>
                <a:spcPts val="0"/>
              </a:spcBef>
              <a:spcAft>
                <a:spcPts val="0"/>
              </a:spcAft>
              <a:buClr>
                <a:schemeClr val="dk1"/>
              </a:buClr>
              <a:buSzPts val="1100"/>
              <a:buFont typeface="Arial"/>
              <a:buNone/>
            </a:pPr>
            <a:r>
              <a:rPr lang="en"/>
              <a:t>we've talked about distance Vector routing link state routing then we talked about using IP addressing to make</a:t>
            </a:r>
            <a:endParaRPr/>
          </a:p>
          <a:p>
            <a:pPr indent="0" lvl="0" marL="0" rtl="0" algn="l">
              <a:spcBef>
                <a:spcPts val="0"/>
              </a:spcBef>
              <a:spcAft>
                <a:spcPts val="0"/>
              </a:spcAft>
              <a:buClr>
                <a:schemeClr val="dk1"/>
              </a:buClr>
              <a:buSzPts val="1100"/>
              <a:buFont typeface="Arial"/>
              <a:buNone/>
            </a:pPr>
            <a:r>
              <a:rPr lang="en"/>
              <a:t>0:44</a:t>
            </a:r>
            <a:endParaRPr/>
          </a:p>
          <a:p>
            <a:pPr indent="0" lvl="0" marL="0" rtl="0" algn="l">
              <a:spcBef>
                <a:spcPts val="0"/>
              </a:spcBef>
              <a:spcAft>
                <a:spcPts val="0"/>
              </a:spcAft>
              <a:buNone/>
            </a:pPr>
            <a:r>
              <a:rPr lang="en"/>
              <a:t>routing scalable today is kind of a detour before we continue talking about interdomain routing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d476ffb6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d476ffb6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first thing we should talk about is what the</a:t>
            </a:r>
            <a:endParaRPr/>
          </a:p>
          <a:p>
            <a:pPr indent="0" lvl="0" marL="0" rtl="0" algn="l">
              <a:spcBef>
                <a:spcPts val="0"/>
              </a:spcBef>
              <a:spcAft>
                <a:spcPts val="0"/>
              </a:spcAft>
              <a:buClr>
                <a:schemeClr val="dk1"/>
              </a:buClr>
              <a:buSzPts val="1100"/>
              <a:buFont typeface="Arial"/>
              <a:buNone/>
            </a:pPr>
            <a:r>
              <a:rPr lang="en"/>
              <a:t>8:37</a:t>
            </a:r>
            <a:endParaRPr/>
          </a:p>
          <a:p>
            <a:pPr indent="0" lvl="0" marL="0" rtl="0" algn="l">
              <a:spcBef>
                <a:spcPts val="0"/>
              </a:spcBef>
              <a:spcAft>
                <a:spcPts val="0"/>
              </a:spcAft>
              <a:buClr>
                <a:schemeClr val="dk1"/>
              </a:buClr>
              <a:buSzPts val="1100"/>
              <a:buFont typeface="Arial"/>
              <a:buNone/>
            </a:pPr>
            <a:r>
              <a:rPr lang="en"/>
              <a:t>router actually has to do and you can split up the tasks that the router has to do into three planes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8:45</a:t>
            </a:r>
            <a:endParaRPr/>
          </a:p>
          <a:p>
            <a:pPr indent="0" lvl="0" marL="0" rtl="0" algn="l">
              <a:spcBef>
                <a:spcPts val="0"/>
              </a:spcBef>
              <a:spcAft>
                <a:spcPts val="0"/>
              </a:spcAft>
              <a:buClr>
                <a:schemeClr val="dk1"/>
              </a:buClr>
              <a:buSzPts val="1100"/>
              <a:buFont typeface="Arial"/>
              <a:buNone/>
            </a:pPr>
            <a:r>
              <a:rPr lang="en"/>
              <a:t>plane has some Hardware that's specifically good at doing the tasks in</a:t>
            </a:r>
            <a:endParaRPr/>
          </a:p>
          <a:p>
            <a:pPr indent="0" lvl="0" marL="0" rtl="0" algn="l">
              <a:spcBef>
                <a:spcPts val="0"/>
              </a:spcBef>
              <a:spcAft>
                <a:spcPts val="0"/>
              </a:spcAft>
              <a:buClr>
                <a:schemeClr val="dk1"/>
              </a:buClr>
              <a:buSzPts val="1100"/>
              <a:buFont typeface="Arial"/>
              <a:buNone/>
            </a:pPr>
            <a:r>
              <a:rPr lang="en"/>
              <a:t>8:50</a:t>
            </a:r>
            <a:endParaRPr/>
          </a:p>
          <a:p>
            <a:pPr indent="0" lvl="0" marL="0" rtl="0" algn="l">
              <a:spcBef>
                <a:spcPts val="0"/>
              </a:spcBef>
              <a:spcAft>
                <a:spcPts val="0"/>
              </a:spcAft>
              <a:buClr>
                <a:schemeClr val="dk1"/>
              </a:buClr>
              <a:buSzPts val="1100"/>
              <a:buFont typeface="Arial"/>
              <a:buNone/>
            </a:pPr>
            <a:r>
              <a:rPr lang="en"/>
              <a:t>that plane so the first plane is called the data plane and then we'll have some specific Hardware that's very good at</a:t>
            </a:r>
            <a:endParaRPr/>
          </a:p>
          <a:p>
            <a:pPr indent="0" lvl="0" marL="0" rtl="0" algn="l">
              <a:spcBef>
                <a:spcPts val="0"/>
              </a:spcBef>
              <a:spcAft>
                <a:spcPts val="0"/>
              </a:spcAft>
              <a:buClr>
                <a:schemeClr val="dk1"/>
              </a:buClr>
              <a:buSzPts val="1100"/>
              <a:buFont typeface="Arial"/>
              <a:buNone/>
            </a:pPr>
            <a:r>
              <a:rPr lang="en"/>
              <a:t>8:56</a:t>
            </a:r>
            <a:endParaRPr/>
          </a:p>
          <a:p>
            <a:pPr indent="0" lvl="0" marL="0" rtl="0" algn="l">
              <a:spcBef>
                <a:spcPts val="0"/>
              </a:spcBef>
              <a:spcAft>
                <a:spcPts val="0"/>
              </a:spcAft>
              <a:buClr>
                <a:schemeClr val="dk1"/>
              </a:buClr>
              <a:buSzPts val="1100"/>
              <a:buFont typeface="Arial"/>
              <a:buNone/>
            </a:pPr>
            <a:r>
              <a:rPr lang="en"/>
              <a:t>data plane operations this is how you forward packets so data plane is responsible for one thing and that is</a:t>
            </a:r>
            <a:endParaRPr/>
          </a:p>
          <a:p>
            <a:pPr indent="0" lvl="0" marL="0" rtl="0" algn="l">
              <a:spcBef>
                <a:spcPts val="0"/>
              </a:spcBef>
              <a:spcAft>
                <a:spcPts val="0"/>
              </a:spcAft>
              <a:buClr>
                <a:schemeClr val="dk1"/>
              </a:buClr>
              <a:buSzPts val="1100"/>
              <a:buFont typeface="Arial"/>
              <a:buNone/>
            </a:pPr>
            <a:r>
              <a:rPr lang="en"/>
              <a:t>9:02</a:t>
            </a:r>
            <a:endParaRPr/>
          </a:p>
          <a:p>
            <a:pPr indent="0" lvl="0" marL="0" rtl="0" algn="l">
              <a:spcBef>
                <a:spcPts val="0"/>
              </a:spcBef>
              <a:spcAft>
                <a:spcPts val="0"/>
              </a:spcAft>
              <a:buClr>
                <a:schemeClr val="dk1"/>
              </a:buClr>
              <a:buSzPts val="1100"/>
              <a:buFont typeface="Arial"/>
              <a:buNone/>
            </a:pPr>
            <a:r>
              <a:rPr lang="en"/>
              <a:t>when a packet arrives look it up in the forwarding table send it out along the</a:t>
            </a:r>
            <a:endParaRPr/>
          </a:p>
          <a:p>
            <a:pPr indent="0" lvl="0" marL="0" rtl="0" algn="l">
              <a:spcBef>
                <a:spcPts val="0"/>
              </a:spcBef>
              <a:spcAft>
                <a:spcPts val="0"/>
              </a:spcAft>
              <a:buClr>
                <a:schemeClr val="dk1"/>
              </a:buClr>
              <a:buSzPts val="1100"/>
              <a:buFont typeface="Arial"/>
              <a:buNone/>
            </a:pPr>
            <a:r>
              <a:rPr lang="en"/>
              <a:t>9:08</a:t>
            </a:r>
            <a:endParaRPr/>
          </a:p>
          <a:p>
            <a:pPr indent="0" lvl="0" marL="0" rtl="0" algn="l">
              <a:spcBef>
                <a:spcPts val="0"/>
              </a:spcBef>
              <a:spcAft>
                <a:spcPts val="0"/>
              </a:spcAft>
              <a:buClr>
                <a:schemeClr val="dk1"/>
              </a:buClr>
              <a:buSzPts val="1100"/>
              <a:buFont typeface="Arial"/>
              <a:buNone/>
            </a:pPr>
            <a:r>
              <a:rPr lang="en"/>
              <a:t>proper link that's it so anytime a packet arrives use the data plane to forward it and the time scale that the</a:t>
            </a:r>
            <a:endParaRPr/>
          </a:p>
          <a:p>
            <a:pPr indent="0" lvl="0" marL="0" rtl="0" algn="l">
              <a:spcBef>
                <a:spcPts val="0"/>
              </a:spcBef>
              <a:spcAft>
                <a:spcPts val="0"/>
              </a:spcAft>
              <a:buClr>
                <a:schemeClr val="dk1"/>
              </a:buClr>
              <a:buSzPts val="1100"/>
              <a:buFont typeface="Arial"/>
              <a:buNone/>
            </a:pPr>
            <a:r>
              <a:rPr lang="en"/>
              <a:t>9:15</a:t>
            </a:r>
            <a:endParaRPr/>
          </a:p>
          <a:p>
            <a:pPr indent="0" lvl="0" marL="0" rtl="0" algn="l">
              <a:spcBef>
                <a:spcPts val="0"/>
              </a:spcBef>
              <a:spcAft>
                <a:spcPts val="0"/>
              </a:spcAft>
              <a:buClr>
                <a:schemeClr val="dk1"/>
              </a:buClr>
              <a:buSzPts val="1100"/>
              <a:buFont typeface="Arial"/>
              <a:buNone/>
            </a:pPr>
            <a:r>
              <a:rPr lang="en"/>
              <a:t>data plan operates at is something like order of Nan seconds because packets are</a:t>
            </a:r>
            <a:endParaRPr/>
          </a:p>
          <a:p>
            <a:pPr indent="0" lvl="0" marL="0" rtl="0" algn="l">
              <a:spcBef>
                <a:spcPts val="0"/>
              </a:spcBef>
              <a:spcAft>
                <a:spcPts val="0"/>
              </a:spcAft>
              <a:buClr>
                <a:schemeClr val="dk1"/>
              </a:buClr>
              <a:buSzPts val="1100"/>
              <a:buFont typeface="Arial"/>
              <a:buNone/>
            </a:pPr>
            <a:r>
              <a:rPr lang="en"/>
              <a:t>9:20</a:t>
            </a:r>
            <a:endParaRPr/>
          </a:p>
          <a:p>
            <a:pPr indent="0" lvl="0" marL="0" rtl="0" algn="l">
              <a:spcBef>
                <a:spcPts val="0"/>
              </a:spcBef>
              <a:spcAft>
                <a:spcPts val="0"/>
              </a:spcAft>
              <a:buClr>
                <a:schemeClr val="dk1"/>
              </a:buClr>
              <a:buSzPts val="1100"/>
              <a:buFont typeface="Arial"/>
              <a:buNone/>
            </a:pPr>
            <a:r>
              <a:rPr lang="en"/>
              <a:t>arriving all the time remember the capacity of these things is like terabits per second so you're receiving</a:t>
            </a:r>
            <a:endParaRPr/>
          </a:p>
          <a:p>
            <a:pPr indent="0" lvl="0" marL="0" rtl="0" algn="l">
              <a:spcBef>
                <a:spcPts val="0"/>
              </a:spcBef>
              <a:spcAft>
                <a:spcPts val="0"/>
              </a:spcAft>
              <a:buClr>
                <a:schemeClr val="dk1"/>
              </a:buClr>
              <a:buSzPts val="1100"/>
              <a:buFont typeface="Arial"/>
              <a:buNone/>
            </a:pPr>
            <a:r>
              <a:rPr lang="en"/>
              <a:t>9:26</a:t>
            </a:r>
            <a:endParaRPr/>
          </a:p>
          <a:p>
            <a:pPr indent="0" lvl="0" marL="0" rtl="0" algn="l">
              <a:spcBef>
                <a:spcPts val="0"/>
              </a:spcBef>
              <a:spcAft>
                <a:spcPts val="0"/>
              </a:spcAft>
              <a:buClr>
                <a:schemeClr val="dk1"/>
              </a:buClr>
              <a:buSzPts val="1100"/>
              <a:buFont typeface="Arial"/>
              <a:buNone/>
            </a:pPr>
            <a:r>
              <a:rPr lang="en"/>
              <a:t>like millions of packets every single and the data plane has to be able to process each one look up the next top</a:t>
            </a:r>
            <a:endParaRPr/>
          </a:p>
          <a:p>
            <a:pPr indent="0" lvl="0" marL="0" rtl="0" algn="l">
              <a:spcBef>
                <a:spcPts val="0"/>
              </a:spcBef>
              <a:spcAft>
                <a:spcPts val="0"/>
              </a:spcAft>
              <a:buClr>
                <a:schemeClr val="dk1"/>
              </a:buClr>
              <a:buSzPts val="1100"/>
              <a:buFont typeface="Arial"/>
              <a:buNone/>
            </a:pPr>
            <a:r>
              <a:rPr lang="en"/>
              <a:t>9:33</a:t>
            </a:r>
            <a:endParaRPr/>
          </a:p>
          <a:p>
            <a:pPr indent="0" lvl="0" marL="0" rtl="0" algn="l">
              <a:spcBef>
                <a:spcPts val="0"/>
              </a:spcBef>
              <a:spcAft>
                <a:spcPts val="0"/>
              </a:spcAft>
              <a:buClr>
                <a:schemeClr val="dk1"/>
              </a:buClr>
              <a:buSzPts val="1100"/>
              <a:buFont typeface="Arial"/>
              <a:buNone/>
            </a:pPr>
            <a:r>
              <a:rPr lang="en"/>
              <a:t>and send it out as fast as possible and this is a local operation as we've already seen you only need the local</a:t>
            </a:r>
            <a:endParaRPr/>
          </a:p>
          <a:p>
            <a:pPr indent="0" lvl="0" marL="0" rtl="0" algn="l">
              <a:spcBef>
                <a:spcPts val="0"/>
              </a:spcBef>
              <a:spcAft>
                <a:spcPts val="0"/>
              </a:spcAft>
              <a:buClr>
                <a:schemeClr val="dk1"/>
              </a:buClr>
              <a:buSzPts val="1100"/>
              <a:buFont typeface="Arial"/>
              <a:buNone/>
            </a:pPr>
            <a:r>
              <a:rPr lang="en"/>
              <a:t>9:40</a:t>
            </a:r>
            <a:endParaRPr/>
          </a:p>
          <a:p>
            <a:pPr indent="0" lvl="0" marL="0" rtl="0" algn="l">
              <a:spcBef>
                <a:spcPts val="0"/>
              </a:spcBef>
              <a:spcAft>
                <a:spcPts val="0"/>
              </a:spcAft>
              <a:buClr>
                <a:schemeClr val="dk1"/>
              </a:buClr>
              <a:buSzPts val="1100"/>
              <a:buFont typeface="Arial"/>
              <a:buNone/>
            </a:pPr>
            <a:r>
              <a:rPr lang="en"/>
              <a:t>forwarding table to decide how to forward a packet you're not really talking with anyone else you're just</a:t>
            </a:r>
            <a:endParaRPr/>
          </a:p>
          <a:p>
            <a:pPr indent="0" lvl="0" marL="0" rtl="0" algn="l">
              <a:spcBef>
                <a:spcPts val="0"/>
              </a:spcBef>
              <a:spcAft>
                <a:spcPts val="0"/>
              </a:spcAft>
              <a:buClr>
                <a:schemeClr val="dk1"/>
              </a:buClr>
              <a:buSzPts val="1100"/>
              <a:buFont typeface="Arial"/>
              <a:buNone/>
            </a:pPr>
            <a:r>
              <a:rPr lang="en"/>
              <a:t>9:46</a:t>
            </a:r>
            <a:endParaRPr/>
          </a:p>
          <a:p>
            <a:pPr indent="0" lvl="0" marL="0" rtl="0" algn="l">
              <a:spcBef>
                <a:spcPts val="0"/>
              </a:spcBef>
              <a:spcAft>
                <a:spcPts val="0"/>
              </a:spcAft>
              <a:buClr>
                <a:schemeClr val="dk1"/>
              </a:buClr>
              <a:buSzPts val="1100"/>
              <a:buFont typeface="Arial"/>
              <a:buNone/>
            </a:pPr>
            <a:r>
              <a:rPr lang="en"/>
              <a:t>receiving a packet forwarding it and that's it it's a job that only the router can do by itself doesn't really</a:t>
            </a:r>
            <a:endParaRPr/>
          </a:p>
          <a:p>
            <a:pPr indent="0" lvl="0" marL="0" rtl="0" algn="l">
              <a:spcBef>
                <a:spcPts val="0"/>
              </a:spcBef>
              <a:spcAft>
                <a:spcPts val="0"/>
              </a:spcAft>
              <a:buClr>
                <a:schemeClr val="dk1"/>
              </a:buClr>
              <a:buSzPts val="1100"/>
              <a:buFont typeface="Arial"/>
              <a:buNone/>
            </a:pPr>
            <a:r>
              <a:rPr lang="en"/>
              <a:t>9:52</a:t>
            </a:r>
            <a:endParaRPr/>
          </a:p>
          <a:p>
            <a:pPr indent="0" lvl="0" marL="0" rtl="0" algn="l">
              <a:spcBef>
                <a:spcPts val="0"/>
              </a:spcBef>
              <a:spcAft>
                <a:spcPts val="0"/>
              </a:spcAft>
              <a:buClr>
                <a:schemeClr val="dk1"/>
              </a:buClr>
              <a:buSzPts val="1100"/>
              <a:buFont typeface="Arial"/>
              <a:buNone/>
            </a:pPr>
            <a:r>
              <a:rPr lang="en"/>
              <a:t>have to talk to other people by contrast the other plane that we'll talk about is</a:t>
            </a:r>
            <a:endParaRPr/>
          </a:p>
          <a:p>
            <a:pPr indent="0" lvl="0" marL="0" rtl="0" algn="l">
              <a:spcBef>
                <a:spcPts val="0"/>
              </a:spcBef>
              <a:spcAft>
                <a:spcPts val="0"/>
              </a:spcAft>
              <a:buClr>
                <a:schemeClr val="dk1"/>
              </a:buClr>
              <a:buSzPts val="1100"/>
              <a:buFont typeface="Arial"/>
              <a:buNone/>
            </a:pPr>
            <a:r>
              <a:rPr lang="en"/>
              <a:t>9:58</a:t>
            </a:r>
            <a:endParaRPr/>
          </a:p>
          <a:p>
            <a:pPr indent="0" lvl="0" marL="0" rtl="0" algn="l">
              <a:spcBef>
                <a:spcPts val="0"/>
              </a:spcBef>
              <a:spcAft>
                <a:spcPts val="0"/>
              </a:spcAft>
              <a:buClr>
                <a:schemeClr val="dk1"/>
              </a:buClr>
              <a:buSzPts val="1100"/>
              <a:buFont typeface="Arial"/>
              <a:buNone/>
            </a:pPr>
            <a:r>
              <a:rPr lang="en"/>
              <a:t>the control plane this is where the routing protocols actually happen so remember in distance vector or link</a:t>
            </a:r>
            <a:endParaRPr/>
          </a:p>
          <a:p>
            <a:pPr indent="0" lvl="0" marL="0" rtl="0" algn="l">
              <a:spcBef>
                <a:spcPts val="0"/>
              </a:spcBef>
              <a:spcAft>
                <a:spcPts val="0"/>
              </a:spcAft>
              <a:buClr>
                <a:schemeClr val="dk1"/>
              </a:buClr>
              <a:buSzPts val="1100"/>
              <a:buFont typeface="Arial"/>
              <a:buNone/>
            </a:pPr>
            <a:r>
              <a:rPr lang="en"/>
              <a:t>10:04</a:t>
            </a:r>
            <a:endParaRPr/>
          </a:p>
          <a:p>
            <a:pPr indent="0" lvl="0" marL="0" rtl="0" algn="l">
              <a:spcBef>
                <a:spcPts val="0"/>
              </a:spcBef>
              <a:spcAft>
                <a:spcPts val="0"/>
              </a:spcAft>
              <a:buClr>
                <a:schemeClr val="dk1"/>
              </a:buClr>
              <a:buSzPts val="1100"/>
              <a:buFont typeface="Arial"/>
              <a:buNone/>
            </a:pPr>
            <a:r>
              <a:rPr lang="en"/>
              <a:t>State the routers had to talk to other routers around it to learn about routes</a:t>
            </a:r>
            <a:endParaRPr/>
          </a:p>
          <a:p>
            <a:pPr indent="0" lvl="0" marL="0" rtl="0" algn="l">
              <a:spcBef>
                <a:spcPts val="0"/>
              </a:spcBef>
              <a:spcAft>
                <a:spcPts val="0"/>
              </a:spcAft>
              <a:buClr>
                <a:schemeClr val="dk1"/>
              </a:buClr>
              <a:buSzPts val="1100"/>
              <a:buFont typeface="Arial"/>
              <a:buNone/>
            </a:pPr>
            <a:r>
              <a:rPr lang="en"/>
              <a:t>10:10</a:t>
            </a:r>
            <a:endParaRPr/>
          </a:p>
          <a:p>
            <a:pPr indent="0" lvl="0" marL="0" rtl="0" algn="l">
              <a:spcBef>
                <a:spcPts val="0"/>
              </a:spcBef>
              <a:spcAft>
                <a:spcPts val="0"/>
              </a:spcAft>
              <a:buClr>
                <a:schemeClr val="dk1"/>
              </a:buClr>
              <a:buSzPts val="1100"/>
              <a:buFont typeface="Arial"/>
              <a:buNone/>
            </a:pPr>
            <a:r>
              <a:rPr lang="en"/>
              <a:t>to other destinations and fill in the forwarding table so the control plane is where you actually fill in the</a:t>
            </a:r>
            <a:endParaRPr/>
          </a:p>
          <a:p>
            <a:pPr indent="0" lvl="0" marL="0" rtl="0" algn="l">
              <a:spcBef>
                <a:spcPts val="0"/>
              </a:spcBef>
              <a:spcAft>
                <a:spcPts val="0"/>
              </a:spcAft>
              <a:buClr>
                <a:schemeClr val="dk1"/>
              </a:buClr>
              <a:buSzPts val="1100"/>
              <a:buFont typeface="Arial"/>
              <a:buNone/>
            </a:pPr>
            <a:r>
              <a:rPr lang="en"/>
              <a:t>10:16</a:t>
            </a:r>
            <a:endParaRPr/>
          </a:p>
          <a:p>
            <a:pPr indent="0" lvl="0" marL="0" rtl="0" algn="l">
              <a:spcBef>
                <a:spcPts val="0"/>
              </a:spcBef>
              <a:spcAft>
                <a:spcPts val="0"/>
              </a:spcAft>
              <a:buClr>
                <a:schemeClr val="dk1"/>
              </a:buClr>
              <a:buSzPts val="1100"/>
              <a:buFont typeface="Arial"/>
              <a:buNone/>
            </a:pPr>
            <a:r>
              <a:rPr lang="en"/>
              <a:t>forwarding table by running some routing protocol so remember that difference between forwarding and routing it pops</a:t>
            </a:r>
            <a:endParaRPr/>
          </a:p>
          <a:p>
            <a:pPr indent="0" lvl="0" marL="0" rtl="0" algn="l">
              <a:spcBef>
                <a:spcPts val="0"/>
              </a:spcBef>
              <a:spcAft>
                <a:spcPts val="0"/>
              </a:spcAft>
              <a:buClr>
                <a:schemeClr val="dk1"/>
              </a:buClr>
              <a:buSzPts val="1100"/>
              <a:buFont typeface="Arial"/>
              <a:buNone/>
            </a:pPr>
            <a:r>
              <a:rPr lang="en"/>
              <a:t>10:23</a:t>
            </a:r>
            <a:endParaRPr/>
          </a:p>
          <a:p>
            <a:pPr indent="0" lvl="0" marL="0" rtl="0" algn="l">
              <a:spcBef>
                <a:spcPts val="0"/>
              </a:spcBef>
              <a:spcAft>
                <a:spcPts val="0"/>
              </a:spcAft>
              <a:buClr>
                <a:schemeClr val="dk1"/>
              </a:buClr>
              <a:buSzPts val="1100"/>
              <a:buFont typeface="Arial"/>
              <a:buNone/>
            </a:pPr>
            <a:r>
              <a:rPr lang="en"/>
              <a:t>up again here when we're designing the router itself the control plan is responsible for doing the routing</a:t>
            </a:r>
            <a:endParaRPr/>
          </a:p>
          <a:p>
            <a:pPr indent="0" lvl="0" marL="0" rtl="0" algn="l">
              <a:spcBef>
                <a:spcPts val="0"/>
              </a:spcBef>
              <a:spcAft>
                <a:spcPts val="0"/>
              </a:spcAft>
              <a:buClr>
                <a:schemeClr val="dk1"/>
              </a:buClr>
              <a:buSzPts val="1100"/>
              <a:buFont typeface="Arial"/>
              <a:buNone/>
            </a:pPr>
            <a:r>
              <a:rPr lang="en"/>
              <a:t>10:29</a:t>
            </a:r>
            <a:endParaRPr/>
          </a:p>
          <a:p>
            <a:pPr indent="0" lvl="0" marL="0" rtl="0" algn="l">
              <a:spcBef>
                <a:spcPts val="0"/>
              </a:spcBef>
              <a:spcAft>
                <a:spcPts val="0"/>
              </a:spcAft>
              <a:buClr>
                <a:schemeClr val="dk1"/>
              </a:buClr>
              <a:buSzPts val="1100"/>
              <a:buFont typeface="Arial"/>
              <a:buNone/>
            </a:pPr>
            <a:r>
              <a:rPr lang="en"/>
              <a:t>and talking with other routers around it to learn about what you go in the forwarding table and the time scale for</a:t>
            </a:r>
            <a:endParaRPr/>
          </a:p>
          <a:p>
            <a:pPr indent="0" lvl="0" marL="0" rtl="0" algn="l">
              <a:spcBef>
                <a:spcPts val="0"/>
              </a:spcBef>
              <a:spcAft>
                <a:spcPts val="0"/>
              </a:spcAft>
              <a:buClr>
                <a:schemeClr val="dk1"/>
              </a:buClr>
              <a:buSzPts val="1100"/>
              <a:buFont typeface="Arial"/>
              <a:buNone/>
            </a:pPr>
            <a:r>
              <a:rPr lang="en"/>
              <a:t>10:36</a:t>
            </a:r>
            <a:endParaRPr/>
          </a:p>
          <a:p>
            <a:pPr indent="0" lvl="0" marL="0" rtl="0" algn="l">
              <a:spcBef>
                <a:spcPts val="0"/>
              </a:spcBef>
              <a:spcAft>
                <a:spcPts val="0"/>
              </a:spcAft>
              <a:buClr>
                <a:schemeClr val="dk1"/>
              </a:buClr>
              <a:buSzPts val="1100"/>
              <a:buFont typeface="Arial"/>
              <a:buNone/>
            </a:pPr>
            <a:r>
              <a:rPr lang="en"/>
              <a:t>this is a little bit slower actually a lot slower because it's not like you have to send millions of advertisements</a:t>
            </a:r>
            <a:endParaRPr/>
          </a:p>
          <a:p>
            <a:pPr indent="0" lvl="0" marL="0" rtl="0" algn="l">
              <a:spcBef>
                <a:spcPts val="0"/>
              </a:spcBef>
              <a:spcAft>
                <a:spcPts val="0"/>
              </a:spcAft>
              <a:buClr>
                <a:schemeClr val="dk1"/>
              </a:buClr>
              <a:buSzPts val="1100"/>
              <a:buFont typeface="Arial"/>
              <a:buNone/>
            </a:pPr>
            <a:r>
              <a:rPr lang="en"/>
              <a:t>10:43</a:t>
            </a:r>
            <a:endParaRPr/>
          </a:p>
          <a:p>
            <a:pPr indent="0" lvl="0" marL="0" rtl="0" algn="l">
              <a:spcBef>
                <a:spcPts val="0"/>
              </a:spcBef>
              <a:spcAft>
                <a:spcPts val="0"/>
              </a:spcAft>
              <a:buClr>
                <a:schemeClr val="dk1"/>
              </a:buClr>
              <a:buSzPts val="1100"/>
              <a:buFont typeface="Arial"/>
              <a:buNone/>
            </a:pPr>
            <a:r>
              <a:rPr lang="en"/>
              <a:t>per second that's a lot of advertisements instead you only have to recompute routes every time the network</a:t>
            </a:r>
            <a:endParaRPr/>
          </a:p>
          <a:p>
            <a:pPr indent="0" lvl="0" marL="0" rtl="0" algn="l">
              <a:spcBef>
                <a:spcPts val="0"/>
              </a:spcBef>
              <a:spcAft>
                <a:spcPts val="0"/>
              </a:spcAft>
              <a:buClr>
                <a:schemeClr val="dk1"/>
              </a:buClr>
              <a:buSzPts val="1100"/>
              <a:buFont typeface="Arial"/>
              <a:buNone/>
            </a:pPr>
            <a:r>
              <a:rPr lang="en"/>
              <a:t>10:50</a:t>
            </a:r>
            <a:endParaRPr/>
          </a:p>
          <a:p>
            <a:pPr indent="0" lvl="0" marL="0" rtl="0" algn="l">
              <a:spcBef>
                <a:spcPts val="0"/>
              </a:spcBef>
              <a:spcAft>
                <a:spcPts val="0"/>
              </a:spcAft>
              <a:buClr>
                <a:schemeClr val="dk1"/>
              </a:buClr>
              <a:buSzPts val="1100"/>
              <a:buFont typeface="Arial"/>
              <a:buNone/>
            </a:pPr>
            <a:r>
              <a:rPr lang="en"/>
              <a:t>changes so remember we said that eventually the routing protocol would stabilize it would become steady state</a:t>
            </a:r>
            <a:endParaRPr/>
          </a:p>
          <a:p>
            <a:pPr indent="0" lvl="0" marL="0" rtl="0" algn="l">
              <a:spcBef>
                <a:spcPts val="0"/>
              </a:spcBef>
              <a:spcAft>
                <a:spcPts val="0"/>
              </a:spcAft>
              <a:buClr>
                <a:schemeClr val="dk1"/>
              </a:buClr>
              <a:buSzPts val="1100"/>
              <a:buFont typeface="Arial"/>
              <a:buNone/>
            </a:pPr>
            <a:r>
              <a:rPr lang="en"/>
              <a:t>10:58</a:t>
            </a:r>
            <a:endParaRPr/>
          </a:p>
          <a:p>
            <a:pPr indent="0" lvl="0" marL="0" rtl="0" algn="l">
              <a:spcBef>
                <a:spcPts val="0"/>
              </a:spcBef>
              <a:spcAft>
                <a:spcPts val="0"/>
              </a:spcAft>
              <a:buClr>
                <a:schemeClr val="dk1"/>
              </a:buClr>
              <a:buSzPts val="1100"/>
              <a:buFont typeface="Arial"/>
              <a:buNone/>
            </a:pPr>
            <a:r>
              <a:rPr lang="en"/>
              <a:t>and then something would and then everyone would talk to each other and learn the new routes and then it would stabilize again or converge again so</a:t>
            </a:r>
            <a:endParaRPr/>
          </a:p>
          <a:p>
            <a:pPr indent="0" lvl="0" marL="0" rtl="0" algn="l">
              <a:spcBef>
                <a:spcPts val="0"/>
              </a:spcBef>
              <a:spcAft>
                <a:spcPts val="0"/>
              </a:spcAft>
              <a:buClr>
                <a:schemeClr val="dk1"/>
              </a:buClr>
              <a:buSzPts val="1100"/>
              <a:buFont typeface="Arial"/>
              <a:buNone/>
            </a:pPr>
            <a:r>
              <a:rPr lang="en"/>
              <a:t>11:06</a:t>
            </a:r>
            <a:endParaRPr/>
          </a:p>
          <a:p>
            <a:pPr indent="0" lvl="0" marL="0" rtl="0" algn="l">
              <a:spcBef>
                <a:spcPts val="0"/>
              </a:spcBef>
              <a:spcAft>
                <a:spcPts val="0"/>
              </a:spcAft>
              <a:buClr>
                <a:schemeClr val="dk1"/>
              </a:buClr>
              <a:buSzPts val="1100"/>
              <a:buFont typeface="Arial"/>
              <a:buNone/>
            </a:pPr>
            <a:r>
              <a:rPr lang="en"/>
              <a:t>roughly speaking I would say that the time scale on which the network topology changes is like once every couple of</a:t>
            </a:r>
            <a:endParaRPr/>
          </a:p>
          <a:p>
            <a:pPr indent="0" lvl="0" marL="0" rtl="0" algn="l">
              <a:spcBef>
                <a:spcPts val="0"/>
              </a:spcBef>
              <a:spcAft>
                <a:spcPts val="0"/>
              </a:spcAft>
              <a:buClr>
                <a:schemeClr val="dk1"/>
              </a:buClr>
              <a:buSzPts val="1100"/>
              <a:buFont typeface="Arial"/>
              <a:buNone/>
            </a:pPr>
            <a:r>
              <a:rPr lang="en"/>
              <a:t>11:14</a:t>
            </a:r>
            <a:endParaRPr/>
          </a:p>
          <a:p>
            <a:pPr indent="0" lvl="0" marL="0" rtl="0" algn="l">
              <a:spcBef>
                <a:spcPts val="0"/>
              </a:spcBef>
              <a:spcAft>
                <a:spcPts val="0"/>
              </a:spcAft>
              <a:buClr>
                <a:schemeClr val="dk1"/>
              </a:buClr>
              <a:buSzPts val="1100"/>
              <a:buFont typeface="Arial"/>
              <a:buNone/>
            </a:pPr>
            <a:r>
              <a:rPr lang="en"/>
              <a:t>seconds so every few seconds someone new joins or someone new leaves and we have</a:t>
            </a:r>
            <a:endParaRPr/>
          </a:p>
          <a:p>
            <a:pPr indent="0" lvl="0" marL="0" rtl="0" algn="l">
              <a:spcBef>
                <a:spcPts val="0"/>
              </a:spcBef>
              <a:spcAft>
                <a:spcPts val="0"/>
              </a:spcAft>
              <a:buClr>
                <a:schemeClr val="dk1"/>
              </a:buClr>
              <a:buSzPts val="1100"/>
              <a:buFont typeface="Arial"/>
              <a:buNone/>
            </a:pPr>
            <a:r>
              <a:rPr lang="en"/>
              <a:t>11:19</a:t>
            </a:r>
            <a:endParaRPr/>
          </a:p>
          <a:p>
            <a:pPr indent="0" lvl="0" marL="0" rtl="0" algn="l">
              <a:spcBef>
                <a:spcPts val="0"/>
              </a:spcBef>
              <a:spcAft>
                <a:spcPts val="0"/>
              </a:spcAft>
              <a:buClr>
                <a:schemeClr val="dk1"/>
              </a:buClr>
              <a:buSzPts val="1100"/>
              <a:buFont typeface="Arial"/>
              <a:buNone/>
            </a:pPr>
            <a:r>
              <a:rPr lang="en"/>
              <a:t>to update our table so notice that the time scale of these things is also very different forwarding packets has to</a:t>
            </a:r>
            <a:endParaRPr/>
          </a:p>
          <a:p>
            <a:pPr indent="0" lvl="0" marL="0" rtl="0" algn="l">
              <a:spcBef>
                <a:spcPts val="0"/>
              </a:spcBef>
              <a:spcAft>
                <a:spcPts val="0"/>
              </a:spcAft>
              <a:buClr>
                <a:schemeClr val="dk1"/>
              </a:buClr>
              <a:buSzPts val="1100"/>
              <a:buFont typeface="Arial"/>
              <a:buNone/>
            </a:pPr>
            <a:r>
              <a:rPr lang="en"/>
              <a:t>11:25</a:t>
            </a:r>
            <a:endParaRPr/>
          </a:p>
          <a:p>
            <a:pPr indent="0" lvl="0" marL="0" rtl="0" algn="l">
              <a:spcBef>
                <a:spcPts val="0"/>
              </a:spcBef>
              <a:spcAft>
                <a:spcPts val="0"/>
              </a:spcAft>
              <a:buClr>
                <a:schemeClr val="dk1"/>
              </a:buClr>
              <a:buSzPts val="1100"/>
              <a:buFont typeface="Arial"/>
              <a:buNone/>
            </a:pPr>
            <a:r>
              <a:rPr lang="en"/>
              <a:t>happen millions of times per second and updating your forwarding table happens</a:t>
            </a:r>
            <a:endParaRPr/>
          </a:p>
          <a:p>
            <a:pPr indent="0" lvl="0" marL="0" rtl="0" algn="l">
              <a:spcBef>
                <a:spcPts val="0"/>
              </a:spcBef>
              <a:spcAft>
                <a:spcPts val="0"/>
              </a:spcAft>
              <a:buClr>
                <a:schemeClr val="dk1"/>
              </a:buClr>
              <a:buSzPts val="1100"/>
              <a:buFont typeface="Arial"/>
              <a:buNone/>
            </a:pPr>
            <a:r>
              <a:rPr lang="en"/>
              <a:t>11:30</a:t>
            </a:r>
            <a:endParaRPr/>
          </a:p>
          <a:p>
            <a:pPr indent="0" lvl="0" marL="0" rtl="0" algn="l">
              <a:spcBef>
                <a:spcPts val="0"/>
              </a:spcBef>
              <a:spcAft>
                <a:spcPts val="0"/>
              </a:spcAft>
              <a:buClr>
                <a:schemeClr val="dk1"/>
              </a:buClr>
              <a:buSzPts val="1100"/>
              <a:buFont typeface="Arial"/>
              <a:buNone/>
            </a:pPr>
            <a:r>
              <a:rPr lang="en"/>
              <a:t>once every couple of seconds this also means the hardware that we use for these two is going to look different one of</a:t>
            </a:r>
            <a:endParaRPr/>
          </a:p>
          <a:p>
            <a:pPr indent="0" lvl="0" marL="0" rtl="0" algn="l">
              <a:spcBef>
                <a:spcPts val="0"/>
              </a:spcBef>
              <a:spcAft>
                <a:spcPts val="0"/>
              </a:spcAft>
              <a:buClr>
                <a:schemeClr val="dk1"/>
              </a:buClr>
              <a:buSzPts val="1100"/>
              <a:buFont typeface="Arial"/>
              <a:buNone/>
            </a:pPr>
            <a:r>
              <a:rPr lang="en"/>
              <a:t>11:37</a:t>
            </a:r>
            <a:endParaRPr/>
          </a:p>
          <a:p>
            <a:pPr indent="0" lvl="0" marL="0" rtl="0" algn="l">
              <a:spcBef>
                <a:spcPts val="0"/>
              </a:spcBef>
              <a:spcAft>
                <a:spcPts val="0"/>
              </a:spcAft>
              <a:buClr>
                <a:schemeClr val="dk1"/>
              </a:buClr>
              <a:buSzPts val="1100"/>
              <a:buFont typeface="Arial"/>
              <a:buNone/>
            </a:pPr>
            <a:r>
              <a:rPr lang="en"/>
              <a:t>them has to be optimized for nanc time scale the other one for once every</a:t>
            </a:r>
            <a:endParaRPr/>
          </a:p>
          <a:p>
            <a:pPr indent="0" lvl="0" marL="0" rtl="0" algn="l">
              <a:spcBef>
                <a:spcPts val="0"/>
              </a:spcBef>
              <a:spcAft>
                <a:spcPts val="0"/>
              </a:spcAft>
              <a:buClr>
                <a:schemeClr val="dk1"/>
              </a:buClr>
              <a:buSzPts val="1100"/>
              <a:buFont typeface="Arial"/>
              <a:buNone/>
            </a:pPr>
            <a:r>
              <a:rPr lang="en"/>
              <a:t>11:42</a:t>
            </a:r>
            <a:endParaRPr/>
          </a:p>
          <a:p>
            <a:pPr indent="0" lvl="0" marL="0" rtl="0" algn="l">
              <a:spcBef>
                <a:spcPts val="0"/>
              </a:spcBef>
              <a:spcAft>
                <a:spcPts val="0"/>
              </a:spcAft>
              <a:buClr>
                <a:schemeClr val="dk1"/>
              </a:buClr>
              <a:buSzPts val="1100"/>
              <a:buFont typeface="Arial"/>
              <a:buNone/>
            </a:pPr>
            <a:r>
              <a:rPr lang="en"/>
              <a:t>couple of seconds time scale and the third plane is one that we haven't seen</a:t>
            </a:r>
            <a:endParaRPr/>
          </a:p>
          <a:p>
            <a:pPr indent="0" lvl="0" marL="0" rtl="0" algn="l">
              <a:spcBef>
                <a:spcPts val="0"/>
              </a:spcBef>
              <a:spcAft>
                <a:spcPts val="0"/>
              </a:spcAft>
              <a:buClr>
                <a:schemeClr val="dk1"/>
              </a:buClr>
              <a:buSzPts val="1100"/>
              <a:buFont typeface="Arial"/>
              <a:buNone/>
            </a:pPr>
            <a:r>
              <a:rPr lang="en"/>
              <a:t>11:47</a:t>
            </a:r>
            <a:endParaRPr/>
          </a:p>
          <a:p>
            <a:pPr indent="0" lvl="0" marL="0" rtl="0" algn="l">
              <a:spcBef>
                <a:spcPts val="0"/>
              </a:spcBef>
              <a:spcAft>
                <a:spcPts val="0"/>
              </a:spcAft>
              <a:buClr>
                <a:schemeClr val="dk1"/>
              </a:buClr>
              <a:buSzPts val="1100"/>
              <a:buFont typeface="Arial"/>
              <a:buNone/>
            </a:pPr>
            <a:r>
              <a:rPr lang="en"/>
              <a:t>yet but it's very important to routers and it's called the management plane this is how you as the network operator</a:t>
            </a:r>
            <a:endParaRPr/>
          </a:p>
          <a:p>
            <a:pPr indent="0" lvl="0" marL="0" rtl="0" algn="l">
              <a:spcBef>
                <a:spcPts val="0"/>
              </a:spcBef>
              <a:spcAft>
                <a:spcPts val="0"/>
              </a:spcAft>
              <a:buClr>
                <a:schemeClr val="dk1"/>
              </a:buClr>
              <a:buSzPts val="1100"/>
              <a:buFont typeface="Arial"/>
              <a:buNone/>
            </a:pPr>
            <a:r>
              <a:rPr lang="en"/>
              <a:t>11:54</a:t>
            </a:r>
            <a:endParaRPr/>
          </a:p>
          <a:p>
            <a:pPr indent="0" lvl="0" marL="0" rtl="0" algn="l">
              <a:spcBef>
                <a:spcPts val="0"/>
              </a:spcBef>
              <a:spcAft>
                <a:spcPts val="0"/>
              </a:spcAft>
              <a:buClr>
                <a:schemeClr val="dk1"/>
              </a:buClr>
              <a:buSzPts val="1100"/>
              <a:buFont typeface="Arial"/>
              <a:buNone/>
            </a:pPr>
            <a:r>
              <a:rPr lang="en"/>
              <a:t>interact with the router so you might want to tell the router some information maybe you want to assign a static route</a:t>
            </a:r>
            <a:endParaRPr/>
          </a:p>
          <a:p>
            <a:pPr indent="0" lvl="0" marL="0" rtl="0" algn="l">
              <a:spcBef>
                <a:spcPts val="0"/>
              </a:spcBef>
              <a:spcAft>
                <a:spcPts val="0"/>
              </a:spcAft>
              <a:buClr>
                <a:schemeClr val="dk1"/>
              </a:buClr>
              <a:buSzPts val="1100"/>
              <a:buFont typeface="Arial"/>
              <a:buNone/>
            </a:pPr>
            <a:r>
              <a:rPr lang="en"/>
              <a:t>12:02</a:t>
            </a:r>
            <a:endParaRPr/>
          </a:p>
          <a:p>
            <a:pPr indent="0" lvl="0" marL="0" rtl="0" algn="l">
              <a:spcBef>
                <a:spcPts val="0"/>
              </a:spcBef>
              <a:spcAft>
                <a:spcPts val="0"/>
              </a:spcAft>
              <a:buClr>
                <a:schemeClr val="dk1"/>
              </a:buClr>
              <a:buSzPts val="1100"/>
              <a:buFont typeface="Arial"/>
              <a:buNone/>
            </a:pPr>
            <a:r>
              <a:rPr lang="en"/>
              <a:t>and manually program the forwarding table maybe you want to tell the router the costs on each link you want to say</a:t>
            </a:r>
            <a:endParaRPr/>
          </a:p>
          <a:p>
            <a:pPr indent="0" lvl="0" marL="0" rtl="0" algn="l">
              <a:spcBef>
                <a:spcPts val="0"/>
              </a:spcBef>
              <a:spcAft>
                <a:spcPts val="0"/>
              </a:spcAft>
              <a:buClr>
                <a:schemeClr val="dk1"/>
              </a:buClr>
              <a:buSzPts val="1100"/>
              <a:buFont typeface="Arial"/>
              <a:buNone/>
            </a:pPr>
            <a:r>
              <a:rPr lang="en"/>
              <a:t>12:08</a:t>
            </a:r>
            <a:endParaRPr/>
          </a:p>
          <a:p>
            <a:pPr indent="0" lvl="0" marL="0" rtl="0" algn="l">
              <a:spcBef>
                <a:spcPts val="0"/>
              </a:spcBef>
              <a:spcAft>
                <a:spcPts val="0"/>
              </a:spcAft>
              <a:buClr>
                <a:schemeClr val="dk1"/>
              </a:buClr>
              <a:buSzPts val="1100"/>
              <a:buFont typeface="Arial"/>
              <a:buNone/>
            </a:pPr>
            <a:r>
              <a:rPr lang="en"/>
              <a:t>this link is cost 10 and this link is cost 20 that's something you might want to tell the router so if you ever want</a:t>
            </a:r>
            <a:endParaRPr/>
          </a:p>
          <a:p>
            <a:pPr indent="0" lvl="0" marL="0" rtl="0" algn="l">
              <a:spcBef>
                <a:spcPts val="0"/>
              </a:spcBef>
              <a:spcAft>
                <a:spcPts val="0"/>
              </a:spcAft>
              <a:buClr>
                <a:schemeClr val="dk1"/>
              </a:buClr>
              <a:buSzPts val="1100"/>
              <a:buFont typeface="Arial"/>
              <a:buNone/>
            </a:pPr>
            <a:r>
              <a:rPr lang="en"/>
              <a:t>12:15</a:t>
            </a:r>
            <a:endParaRPr/>
          </a:p>
          <a:p>
            <a:pPr indent="0" lvl="0" marL="0" rtl="0" algn="l">
              <a:spcBef>
                <a:spcPts val="0"/>
              </a:spcBef>
              <a:spcAft>
                <a:spcPts val="0"/>
              </a:spcAft>
              <a:buClr>
                <a:schemeClr val="dk1"/>
              </a:buClr>
              <a:buSzPts val="1100"/>
              <a:buFont typeface="Arial"/>
              <a:buNone/>
            </a:pPr>
            <a:r>
              <a:rPr lang="en"/>
              <a:t>to talk to the router as a human you have to use the management plane and</a:t>
            </a:r>
            <a:endParaRPr/>
          </a:p>
          <a:p>
            <a:pPr indent="0" lvl="0" marL="0" rtl="0" algn="l">
              <a:spcBef>
                <a:spcPts val="0"/>
              </a:spcBef>
              <a:spcAft>
                <a:spcPts val="0"/>
              </a:spcAft>
              <a:buClr>
                <a:schemeClr val="dk1"/>
              </a:buClr>
              <a:buSzPts val="1100"/>
              <a:buFont typeface="Arial"/>
              <a:buNone/>
            </a:pPr>
            <a:r>
              <a:rPr lang="en"/>
              <a:t>12:20</a:t>
            </a:r>
            <a:endParaRPr/>
          </a:p>
          <a:p>
            <a:pPr indent="0" lvl="0" marL="0" rtl="0" algn="l">
              <a:spcBef>
                <a:spcPts val="0"/>
              </a:spcBef>
              <a:spcAft>
                <a:spcPts val="0"/>
              </a:spcAft>
              <a:buClr>
                <a:schemeClr val="dk1"/>
              </a:buClr>
              <a:buSzPts val="1100"/>
              <a:buFont typeface="Arial"/>
              <a:buNone/>
            </a:pPr>
            <a:r>
              <a:rPr lang="en"/>
              <a:t>then in the other direction the router can also report any debugging information or analysis information back</a:t>
            </a:r>
            <a:endParaRPr/>
          </a:p>
          <a:p>
            <a:pPr indent="0" lvl="0" marL="0" rtl="0" algn="l">
              <a:spcBef>
                <a:spcPts val="0"/>
              </a:spcBef>
              <a:spcAft>
                <a:spcPts val="0"/>
              </a:spcAft>
              <a:buClr>
                <a:schemeClr val="dk1"/>
              </a:buClr>
              <a:buSzPts val="1100"/>
              <a:buFont typeface="Arial"/>
              <a:buNone/>
            </a:pPr>
            <a:r>
              <a:rPr lang="en"/>
              <a:t>12:27</a:t>
            </a:r>
            <a:endParaRPr/>
          </a:p>
          <a:p>
            <a:pPr indent="0" lvl="0" marL="0" rtl="0" algn="l">
              <a:spcBef>
                <a:spcPts val="0"/>
              </a:spcBef>
              <a:spcAft>
                <a:spcPts val="0"/>
              </a:spcAft>
              <a:buClr>
                <a:schemeClr val="dk1"/>
              </a:buClr>
              <a:buSzPts val="1100"/>
              <a:buFont typeface="Arial"/>
              <a:buNone/>
            </a:pPr>
            <a:r>
              <a:rPr lang="en"/>
              <a:t>to you the humans so it works both ways so you can tell the router information like this link costs 10 and the router</a:t>
            </a:r>
            <a:endParaRPr/>
          </a:p>
          <a:p>
            <a:pPr indent="0" lvl="0" marL="0" rtl="0" algn="l">
              <a:spcBef>
                <a:spcPts val="0"/>
              </a:spcBef>
              <a:spcAft>
                <a:spcPts val="0"/>
              </a:spcAft>
              <a:buClr>
                <a:schemeClr val="dk1"/>
              </a:buClr>
              <a:buSzPts val="1100"/>
              <a:buFont typeface="Arial"/>
              <a:buNone/>
            </a:pPr>
            <a:r>
              <a:rPr lang="en"/>
              <a:t>12:35</a:t>
            </a:r>
            <a:endParaRPr/>
          </a:p>
          <a:p>
            <a:pPr indent="0" lvl="0" marL="0" rtl="0" algn="l">
              <a:spcBef>
                <a:spcPts val="0"/>
              </a:spcBef>
              <a:spcAft>
                <a:spcPts val="0"/>
              </a:spcAft>
              <a:buClr>
                <a:schemeClr val="dk1"/>
              </a:buClr>
              <a:buSzPts val="1100"/>
              <a:buFont typeface="Arial"/>
              <a:buNone/>
            </a:pPr>
            <a:r>
              <a:rPr lang="en"/>
              <a:t>can also tell you information like this link is really busy and it's got a lot of packets and this link is not being</a:t>
            </a:r>
            <a:endParaRPr/>
          </a:p>
          <a:p>
            <a:pPr indent="0" lvl="0" marL="0" rtl="0" algn="l">
              <a:spcBef>
                <a:spcPts val="0"/>
              </a:spcBef>
              <a:spcAft>
                <a:spcPts val="0"/>
              </a:spcAft>
              <a:buClr>
                <a:schemeClr val="dk1"/>
              </a:buClr>
              <a:buSzPts val="1100"/>
              <a:buFont typeface="Arial"/>
              <a:buNone/>
            </a:pPr>
            <a:r>
              <a:rPr lang="en"/>
              <a:t>12:41</a:t>
            </a:r>
            <a:endParaRPr/>
          </a:p>
          <a:p>
            <a:pPr indent="0" lvl="0" marL="0" rtl="0" algn="l">
              <a:spcBef>
                <a:spcPts val="0"/>
              </a:spcBef>
              <a:spcAft>
                <a:spcPts val="0"/>
              </a:spcAft>
              <a:buClr>
                <a:schemeClr val="dk1"/>
              </a:buClr>
              <a:buSzPts val="1100"/>
              <a:buFont typeface="Arial"/>
              <a:buNone/>
            </a:pPr>
            <a:r>
              <a:rPr lang="en"/>
              <a:t>used at all so the router can also tell you some diagnostic information or if</a:t>
            </a:r>
            <a:endParaRPr/>
          </a:p>
          <a:p>
            <a:pPr indent="0" lvl="0" marL="0" rtl="0" algn="l">
              <a:spcBef>
                <a:spcPts val="0"/>
              </a:spcBef>
              <a:spcAft>
                <a:spcPts val="0"/>
              </a:spcAft>
              <a:buClr>
                <a:schemeClr val="dk1"/>
              </a:buClr>
              <a:buSzPts val="1100"/>
              <a:buFont typeface="Arial"/>
              <a:buNone/>
            </a:pPr>
            <a:r>
              <a:rPr lang="en"/>
              <a:t>12:47</a:t>
            </a:r>
            <a:endParaRPr/>
          </a:p>
          <a:p>
            <a:pPr indent="0" lvl="0" marL="0" rtl="0" algn="l">
              <a:spcBef>
                <a:spcPts val="0"/>
              </a:spcBef>
              <a:spcAft>
                <a:spcPts val="0"/>
              </a:spcAft>
              <a:buClr>
                <a:schemeClr val="dk1"/>
              </a:buClr>
              <a:buSzPts val="1100"/>
              <a:buFont typeface="Arial"/>
              <a:buNone/>
            </a:pPr>
            <a:r>
              <a:rPr lang="en"/>
              <a:t>there's an error the router can tell you what went wrong so that's what the management plane is for it lets you</a:t>
            </a:r>
            <a:endParaRPr/>
          </a:p>
          <a:p>
            <a:pPr indent="0" lvl="0" marL="0" rtl="0" algn="l">
              <a:spcBef>
                <a:spcPts val="0"/>
              </a:spcBef>
              <a:spcAft>
                <a:spcPts val="0"/>
              </a:spcAft>
              <a:buClr>
                <a:schemeClr val="dk1"/>
              </a:buClr>
              <a:buSzPts val="1100"/>
              <a:buFont typeface="Arial"/>
              <a:buNone/>
            </a:pPr>
            <a:r>
              <a:rPr lang="en"/>
              <a:t>12:53</a:t>
            </a:r>
            <a:endParaRPr/>
          </a:p>
          <a:p>
            <a:pPr indent="0" lvl="0" marL="0" rtl="0" algn="l">
              <a:spcBef>
                <a:spcPts val="0"/>
              </a:spcBef>
              <a:spcAft>
                <a:spcPts val="0"/>
              </a:spcAft>
              <a:buClr>
                <a:schemeClr val="dk1"/>
              </a:buClr>
              <a:buSzPts val="1100"/>
              <a:buFont typeface="Arial"/>
              <a:buNone/>
            </a:pPr>
            <a:r>
              <a:rPr lang="en"/>
              <a:t>interact with the router and the time scale here is something more like seconds or minutes so you're probably</a:t>
            </a:r>
            <a:endParaRPr/>
          </a:p>
          <a:p>
            <a:pPr indent="0" lvl="0" marL="0" rtl="0" algn="l">
              <a:spcBef>
                <a:spcPts val="0"/>
              </a:spcBef>
              <a:spcAft>
                <a:spcPts val="0"/>
              </a:spcAft>
              <a:buClr>
                <a:schemeClr val="dk1"/>
              </a:buClr>
              <a:buSzPts val="1100"/>
              <a:buFont typeface="Arial"/>
              <a:buNone/>
            </a:pPr>
            <a:r>
              <a:rPr lang="en"/>
              <a:t>12:59</a:t>
            </a:r>
            <a:endParaRPr/>
          </a:p>
          <a:p>
            <a:pPr indent="0" lvl="0" marL="0" rtl="0" algn="l">
              <a:spcBef>
                <a:spcPts val="0"/>
              </a:spcBef>
              <a:spcAft>
                <a:spcPts val="0"/>
              </a:spcAft>
              <a:buClr>
                <a:schemeClr val="dk1"/>
              </a:buClr>
              <a:buSzPts val="1100"/>
              <a:buFont typeface="Arial"/>
              <a:buNone/>
            </a:pPr>
            <a:r>
              <a:rPr lang="en"/>
              <a:t>not talking to the router millions of times per second that would be a lot of things to say instead you're probably</a:t>
            </a:r>
            <a:endParaRPr/>
          </a:p>
          <a:p>
            <a:pPr indent="0" lvl="0" marL="0" rtl="0" algn="l">
              <a:spcBef>
                <a:spcPts val="0"/>
              </a:spcBef>
              <a:spcAft>
                <a:spcPts val="0"/>
              </a:spcAft>
              <a:buClr>
                <a:schemeClr val="dk1"/>
              </a:buClr>
              <a:buSzPts val="1100"/>
              <a:buFont typeface="Arial"/>
              <a:buNone/>
            </a:pPr>
            <a:r>
              <a:rPr lang="en"/>
              <a:t>13:06</a:t>
            </a:r>
            <a:endParaRPr/>
          </a:p>
          <a:p>
            <a:pPr indent="0" lvl="0" marL="0" rtl="0" algn="l">
              <a:spcBef>
                <a:spcPts val="0"/>
              </a:spcBef>
              <a:spcAft>
                <a:spcPts val="0"/>
              </a:spcAft>
              <a:buClr>
                <a:schemeClr val="dk1"/>
              </a:buClr>
              <a:buSzPts val="1100"/>
              <a:buFont typeface="Arial"/>
              <a:buNone/>
            </a:pPr>
            <a:r>
              <a:rPr lang="en"/>
              <a:t>talking to the router once every couple of minutes and saying hey this link cost changed or tell me something about the</a:t>
            </a:r>
            <a:endParaRPr/>
          </a:p>
          <a:p>
            <a:pPr indent="0" lvl="0" marL="0" rtl="0" algn="l">
              <a:spcBef>
                <a:spcPts val="0"/>
              </a:spcBef>
              <a:spcAft>
                <a:spcPts val="0"/>
              </a:spcAft>
              <a:buClr>
                <a:schemeClr val="dk1"/>
              </a:buClr>
              <a:buSzPts val="1100"/>
              <a:buFont typeface="Arial"/>
              <a:buNone/>
            </a:pPr>
            <a:r>
              <a:rPr lang="en"/>
              <a:t>13:13</a:t>
            </a:r>
            <a:endParaRPr/>
          </a:p>
          <a:p>
            <a:pPr indent="0" lvl="0" marL="0" rtl="0" algn="l">
              <a:spcBef>
                <a:spcPts val="0"/>
              </a:spcBef>
              <a:spcAft>
                <a:spcPts val="0"/>
              </a:spcAft>
              <a:buClr>
                <a:schemeClr val="dk1"/>
              </a:buClr>
              <a:buSzPts val="1100"/>
              <a:buFont typeface="Arial"/>
              <a:buNone/>
            </a:pPr>
            <a:r>
              <a:rPr lang="en"/>
              <a:t>analytics so the time scale here is much more sparse compared to the data plane</a:t>
            </a:r>
            <a:endParaRPr/>
          </a:p>
          <a:p>
            <a:pPr indent="0" lvl="0" marL="0" rtl="0" algn="l">
              <a:spcBef>
                <a:spcPts val="0"/>
              </a:spcBef>
              <a:spcAft>
                <a:spcPts val="0"/>
              </a:spcAft>
              <a:buClr>
                <a:schemeClr val="dk1"/>
              </a:buClr>
              <a:buSzPts val="1100"/>
              <a:buFont typeface="Arial"/>
              <a:buNone/>
            </a:pPr>
            <a:r>
              <a:rPr lang="en"/>
              <a:t>13:19</a:t>
            </a:r>
            <a:endParaRPr/>
          </a:p>
          <a:p>
            <a:pPr indent="0" lvl="0" marL="0" rtl="0" algn="l">
              <a:spcBef>
                <a:spcPts val="0"/>
              </a:spcBef>
              <a:spcAft>
                <a:spcPts val="0"/>
              </a:spcAft>
              <a:buClr>
                <a:schemeClr val="dk1"/>
              </a:buClr>
              <a:buSzPts val="1100"/>
              <a:buFont typeface="Arial"/>
              <a:buNone/>
            </a:pPr>
            <a:r>
              <a:rPr lang="en"/>
              <a:t>so now that we know these three different planes when we actually build a router in Hardware we can build</a:t>
            </a:r>
            <a:endParaRPr/>
          </a:p>
          <a:p>
            <a:pPr indent="0" lvl="0" marL="0" rtl="0" algn="l">
              <a:spcBef>
                <a:spcPts val="0"/>
              </a:spcBef>
              <a:spcAft>
                <a:spcPts val="0"/>
              </a:spcAft>
              <a:buClr>
                <a:schemeClr val="dk1"/>
              </a:buClr>
              <a:buSzPts val="1100"/>
              <a:buFont typeface="Arial"/>
              <a:buNone/>
            </a:pPr>
            <a:r>
              <a:rPr lang="en"/>
              <a:t>13:24</a:t>
            </a:r>
            <a:endParaRPr/>
          </a:p>
          <a:p>
            <a:pPr indent="0" lvl="0" marL="0" rtl="0" algn="l">
              <a:spcBef>
                <a:spcPts val="0"/>
              </a:spcBef>
              <a:spcAft>
                <a:spcPts val="0"/>
              </a:spcAft>
              <a:buClr>
                <a:schemeClr val="dk1"/>
              </a:buClr>
              <a:buSzPts val="1100"/>
              <a:buFont typeface="Arial"/>
              <a:buNone/>
            </a:pPr>
            <a:r>
              <a:rPr lang="en"/>
              <a:t>Hardware that optimizes for each of these three different planes which is pretty useful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d476ffb6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d476ffb6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time to open up a router and see what's inside so the outer part of</a:t>
            </a:r>
            <a:endParaRPr/>
          </a:p>
          <a:p>
            <a:pPr indent="0" lvl="0" marL="0" rtl="0" algn="l">
              <a:spcBef>
                <a:spcPts val="0"/>
              </a:spcBef>
              <a:spcAft>
                <a:spcPts val="0"/>
              </a:spcAft>
              <a:buClr>
                <a:schemeClr val="dk1"/>
              </a:buClr>
              <a:buSzPts val="1100"/>
              <a:buFont typeface="Arial"/>
              <a:buNone/>
            </a:pPr>
            <a:r>
              <a:rPr lang="en"/>
              <a:t>13:38</a:t>
            </a:r>
            <a:endParaRPr/>
          </a:p>
          <a:p>
            <a:pPr indent="0" lvl="0" marL="0" rtl="0" algn="l">
              <a:spcBef>
                <a:spcPts val="0"/>
              </a:spcBef>
              <a:spcAft>
                <a:spcPts val="0"/>
              </a:spcAft>
              <a:buClr>
                <a:schemeClr val="dk1"/>
              </a:buClr>
              <a:buSzPts val="1100"/>
              <a:buFont typeface="Arial"/>
              <a:buNone/>
            </a:pPr>
            <a:r>
              <a:rPr lang="en"/>
              <a:t>the router is just a box like a metal box sometimes it's called a chassis if I go back and look at these pictures you</a:t>
            </a:r>
            <a:endParaRPr/>
          </a:p>
          <a:p>
            <a:pPr indent="0" lvl="0" marL="0" rtl="0" algn="l">
              <a:spcBef>
                <a:spcPts val="0"/>
              </a:spcBef>
              <a:spcAft>
                <a:spcPts val="0"/>
              </a:spcAft>
              <a:buClr>
                <a:schemeClr val="dk1"/>
              </a:buClr>
              <a:buSzPts val="1100"/>
              <a:buFont typeface="Arial"/>
              <a:buNone/>
            </a:pPr>
            <a:r>
              <a:rPr lang="en"/>
              <a:t>13:44</a:t>
            </a:r>
            <a:endParaRPr/>
          </a:p>
          <a:p>
            <a:pPr indent="0" lvl="0" marL="0" rtl="0" algn="l">
              <a:spcBef>
                <a:spcPts val="0"/>
              </a:spcBef>
              <a:spcAft>
                <a:spcPts val="0"/>
              </a:spcAft>
              <a:buClr>
                <a:schemeClr val="dk1"/>
              </a:buClr>
              <a:buSzPts val="1100"/>
              <a:buFont typeface="Arial"/>
              <a:buNone/>
            </a:pPr>
            <a:r>
              <a:rPr lang="en"/>
              <a:t>can see they're all enclosed in big metal boxes so that's the chassis it's not like Hardware it's just a box and</a:t>
            </a:r>
            <a:endParaRPr/>
          </a:p>
          <a:p>
            <a:pPr indent="0" lvl="0" marL="0" rtl="0" algn="l">
              <a:spcBef>
                <a:spcPts val="0"/>
              </a:spcBef>
              <a:spcAft>
                <a:spcPts val="0"/>
              </a:spcAft>
              <a:buClr>
                <a:schemeClr val="dk1"/>
              </a:buClr>
              <a:buSzPts val="1100"/>
              <a:buFont typeface="Arial"/>
              <a:buNone/>
            </a:pPr>
            <a:r>
              <a:rPr lang="en"/>
              <a:t>13:52</a:t>
            </a:r>
            <a:endParaRPr/>
          </a:p>
          <a:p>
            <a:pPr indent="0" lvl="0" marL="0" rtl="0" algn="l">
              <a:spcBef>
                <a:spcPts val="0"/>
              </a:spcBef>
              <a:spcAft>
                <a:spcPts val="0"/>
              </a:spcAft>
              <a:buClr>
                <a:schemeClr val="dk1"/>
              </a:buClr>
              <a:buSzPts val="1100"/>
              <a:buFont typeface="Arial"/>
              <a:buNone/>
            </a:pPr>
            <a:r>
              <a:rPr lang="en"/>
              <a:t>then inside of the Box usually what we'll have is well first we have a CPU</a:t>
            </a:r>
            <a:endParaRPr/>
          </a:p>
          <a:p>
            <a:pPr indent="0" lvl="0" marL="0" rtl="0" algn="l">
              <a:spcBef>
                <a:spcPts val="0"/>
              </a:spcBef>
              <a:spcAft>
                <a:spcPts val="0"/>
              </a:spcAft>
              <a:buClr>
                <a:schemeClr val="dk1"/>
              </a:buClr>
              <a:buSzPts val="1100"/>
              <a:buFont typeface="Arial"/>
              <a:buNone/>
            </a:pPr>
            <a:r>
              <a:rPr lang="en"/>
              <a:t>13:58</a:t>
            </a:r>
            <a:endParaRPr/>
          </a:p>
          <a:p>
            <a:pPr indent="0" lvl="0" marL="0" rtl="0" algn="l">
              <a:spcBef>
                <a:spcPts val="0"/>
              </a:spcBef>
              <a:spcAft>
                <a:spcPts val="0"/>
              </a:spcAft>
              <a:buClr>
                <a:schemeClr val="dk1"/>
              </a:buClr>
              <a:buSzPts val="1100"/>
              <a:buFont typeface="Arial"/>
              <a:buNone/>
            </a:pPr>
            <a:r>
              <a:rPr lang="en"/>
              <a:t>so this is just like any other computer your computer has a CPU my computer has a CPU and the router which is also just</a:t>
            </a:r>
            <a:endParaRPr/>
          </a:p>
          <a:p>
            <a:pPr indent="0" lvl="0" marL="0" rtl="0" algn="l">
              <a:spcBef>
                <a:spcPts val="0"/>
              </a:spcBef>
              <a:spcAft>
                <a:spcPts val="0"/>
              </a:spcAft>
              <a:buClr>
                <a:schemeClr val="dk1"/>
              </a:buClr>
              <a:buSzPts val="1100"/>
              <a:buFont typeface="Arial"/>
              <a:buNone/>
            </a:pPr>
            <a:r>
              <a:rPr lang="en"/>
              <a:t>14:05</a:t>
            </a:r>
            <a:endParaRPr/>
          </a:p>
          <a:p>
            <a:pPr indent="0" lvl="0" marL="0" rtl="0" algn="l">
              <a:spcBef>
                <a:spcPts val="0"/>
              </a:spcBef>
              <a:spcAft>
                <a:spcPts val="0"/>
              </a:spcAft>
              <a:buClr>
                <a:schemeClr val="dk1"/>
              </a:buClr>
              <a:buSzPts val="1100"/>
              <a:buFont typeface="Arial"/>
              <a:buNone/>
            </a:pPr>
            <a:r>
              <a:rPr lang="en"/>
              <a:t>a computer it also has a CPU and this CPU is usually responsible for the</a:t>
            </a:r>
            <a:endParaRPr/>
          </a:p>
          <a:p>
            <a:pPr indent="0" lvl="0" marL="0" rtl="0" algn="l">
              <a:spcBef>
                <a:spcPts val="0"/>
              </a:spcBef>
              <a:spcAft>
                <a:spcPts val="0"/>
              </a:spcAft>
              <a:buClr>
                <a:schemeClr val="dk1"/>
              </a:buClr>
              <a:buSzPts val="1100"/>
              <a:buFont typeface="Arial"/>
              <a:buNone/>
            </a:pPr>
            <a:r>
              <a:rPr lang="en"/>
              <a:t>14:10</a:t>
            </a:r>
            <a:endParaRPr/>
          </a:p>
          <a:p>
            <a:pPr indent="0" lvl="0" marL="0" rtl="0" algn="l">
              <a:spcBef>
                <a:spcPts val="0"/>
              </a:spcBef>
              <a:spcAft>
                <a:spcPts val="0"/>
              </a:spcAft>
              <a:buClr>
                <a:schemeClr val="dk1"/>
              </a:buClr>
              <a:buSzPts val="1100"/>
              <a:buFont typeface="Arial"/>
              <a:buNone/>
            </a:pPr>
            <a:r>
              <a:rPr lang="en"/>
              <a:t>control plane and the management plane so things like talking to the operator</a:t>
            </a:r>
            <a:endParaRPr/>
          </a:p>
          <a:p>
            <a:pPr indent="0" lvl="0" marL="0" rtl="0" algn="l">
              <a:spcBef>
                <a:spcPts val="0"/>
              </a:spcBef>
              <a:spcAft>
                <a:spcPts val="0"/>
              </a:spcAft>
              <a:buClr>
                <a:schemeClr val="dk1"/>
              </a:buClr>
              <a:buSzPts val="1100"/>
              <a:buFont typeface="Arial"/>
              <a:buNone/>
            </a:pPr>
            <a:r>
              <a:rPr lang="en"/>
              <a:t>14:16</a:t>
            </a:r>
            <a:endParaRPr/>
          </a:p>
          <a:p>
            <a:pPr indent="0" lvl="0" marL="0" rtl="0" algn="l">
              <a:spcBef>
                <a:spcPts val="0"/>
              </a:spcBef>
              <a:spcAft>
                <a:spcPts val="0"/>
              </a:spcAft>
              <a:buClr>
                <a:schemeClr val="dk1"/>
              </a:buClr>
              <a:buSzPts val="1100"/>
              <a:buFont typeface="Arial"/>
              <a:buNone/>
            </a:pPr>
            <a:r>
              <a:rPr lang="en"/>
              <a:t>and running routing protocols usually the controller is responsible for that</a:t>
            </a:r>
            <a:endParaRPr/>
          </a:p>
          <a:p>
            <a:pPr indent="0" lvl="0" marL="0" rtl="0" algn="l">
              <a:spcBef>
                <a:spcPts val="0"/>
              </a:spcBef>
              <a:spcAft>
                <a:spcPts val="0"/>
              </a:spcAft>
              <a:buClr>
                <a:schemeClr val="dk1"/>
              </a:buClr>
              <a:buSzPts val="1100"/>
              <a:buFont typeface="Arial"/>
              <a:buNone/>
            </a:pPr>
            <a:r>
              <a:rPr lang="en"/>
              <a:t>14:21</a:t>
            </a:r>
            <a:endParaRPr/>
          </a:p>
          <a:p>
            <a:pPr indent="0" lvl="0" marL="0" rtl="0" algn="l">
              <a:spcBef>
                <a:spcPts val="0"/>
              </a:spcBef>
              <a:spcAft>
                <a:spcPts val="0"/>
              </a:spcAft>
              <a:buClr>
                <a:schemeClr val="dk1"/>
              </a:buClr>
              <a:buSzPts val="1100"/>
              <a:buFont typeface="Arial"/>
              <a:buNone/>
            </a:pPr>
            <a:r>
              <a:rPr lang="en"/>
              <a:t>and it's got a CPU to think and run those operations and then in addition to the</a:t>
            </a:r>
            <a:endParaRPr/>
          </a:p>
          <a:p>
            <a:pPr indent="0" lvl="0" marL="0" rtl="0" algn="l">
              <a:spcBef>
                <a:spcPts val="0"/>
              </a:spcBef>
              <a:spcAft>
                <a:spcPts val="0"/>
              </a:spcAft>
              <a:buClr>
                <a:schemeClr val="dk1"/>
              </a:buClr>
              <a:buSzPts val="1100"/>
              <a:buFont typeface="Arial"/>
              <a:buNone/>
            </a:pPr>
            <a:r>
              <a:rPr lang="en"/>
              <a:t>14:27</a:t>
            </a:r>
            <a:endParaRPr/>
          </a:p>
          <a:p>
            <a:pPr indent="0" lvl="0" marL="0" rtl="0" algn="l">
              <a:spcBef>
                <a:spcPts val="0"/>
              </a:spcBef>
              <a:spcAft>
                <a:spcPts val="0"/>
              </a:spcAft>
              <a:buClr>
                <a:schemeClr val="dk1"/>
              </a:buClr>
              <a:buSzPts val="1100"/>
              <a:buFont typeface="Arial"/>
              <a:buNone/>
            </a:pPr>
            <a:r>
              <a:rPr lang="en"/>
              <a:t>controller card this is the part that your computer doesn't have we have one or more usually quite a few line cards</a:t>
            </a:r>
            <a:endParaRPr/>
          </a:p>
          <a:p>
            <a:pPr indent="0" lvl="0" marL="0" rtl="0" algn="l">
              <a:spcBef>
                <a:spcPts val="0"/>
              </a:spcBef>
              <a:spcAft>
                <a:spcPts val="0"/>
              </a:spcAft>
              <a:buClr>
                <a:schemeClr val="dk1"/>
              </a:buClr>
              <a:buSzPts val="1100"/>
              <a:buFont typeface="Arial"/>
              <a:buNone/>
            </a:pPr>
            <a:r>
              <a:rPr lang="en"/>
              <a:t>14:35</a:t>
            </a:r>
            <a:endParaRPr/>
          </a:p>
          <a:p>
            <a:pPr indent="0" lvl="0" marL="0" rtl="0" algn="l">
              <a:spcBef>
                <a:spcPts val="0"/>
              </a:spcBef>
              <a:spcAft>
                <a:spcPts val="0"/>
              </a:spcAft>
              <a:buClr>
                <a:schemeClr val="dk1"/>
              </a:buClr>
              <a:buSzPts val="1100"/>
              <a:buFont typeface="Arial"/>
              <a:buNone/>
            </a:pPr>
            <a:r>
              <a:rPr lang="en"/>
              <a:t>and if you go back and look at some of those routers I'll see if I can find a picture see how there's like these slots</a:t>
            </a:r>
            <a:endParaRPr/>
          </a:p>
          <a:p>
            <a:pPr indent="0" lvl="0" marL="0" rtl="0" algn="l">
              <a:spcBef>
                <a:spcPts val="0"/>
              </a:spcBef>
              <a:spcAft>
                <a:spcPts val="0"/>
              </a:spcAft>
              <a:buClr>
                <a:schemeClr val="dk1"/>
              </a:buClr>
              <a:buSzPts val="1100"/>
              <a:buFont typeface="Arial"/>
              <a:buNone/>
            </a:pPr>
            <a:r>
              <a:rPr lang="en"/>
              <a:t>14:40</a:t>
            </a:r>
            <a:endParaRPr/>
          </a:p>
          <a:p>
            <a:pPr indent="0" lvl="0" marL="0" rtl="0" algn="l">
              <a:spcBef>
                <a:spcPts val="0"/>
              </a:spcBef>
              <a:spcAft>
                <a:spcPts val="0"/>
              </a:spcAft>
              <a:buClr>
                <a:schemeClr val="dk1"/>
              </a:buClr>
              <a:buSzPts val="1100"/>
              <a:buFont typeface="Arial"/>
              <a:buNone/>
            </a:pPr>
            <a:r>
              <a:rPr lang="en"/>
              <a:t>where you can insert something so it's this big tray and then you can insert things into the tray well the things</a:t>
            </a:r>
            <a:endParaRPr/>
          </a:p>
          <a:p>
            <a:pPr indent="0" lvl="0" marL="0" rtl="0" algn="l">
              <a:spcBef>
                <a:spcPts val="0"/>
              </a:spcBef>
              <a:spcAft>
                <a:spcPts val="0"/>
              </a:spcAft>
              <a:buClr>
                <a:schemeClr val="dk1"/>
              </a:buClr>
              <a:buSzPts val="1100"/>
              <a:buFont typeface="Arial"/>
              <a:buNone/>
            </a:pPr>
            <a:r>
              <a:rPr lang="en"/>
              <a:t>14:46</a:t>
            </a:r>
            <a:endParaRPr/>
          </a:p>
          <a:p>
            <a:pPr indent="0" lvl="0" marL="0" rtl="0" algn="l">
              <a:spcBef>
                <a:spcPts val="0"/>
              </a:spcBef>
              <a:spcAft>
                <a:spcPts val="0"/>
              </a:spcAft>
              <a:buClr>
                <a:schemeClr val="dk1"/>
              </a:buClr>
              <a:buSzPts val="1100"/>
              <a:buFont typeface="Arial"/>
              <a:buNone/>
            </a:pPr>
            <a:r>
              <a:rPr lang="en"/>
              <a:t>that you're inserting are these line cards in cartoon format and a line card you can insert it you can remove it so</a:t>
            </a:r>
            <a:endParaRPr/>
          </a:p>
          <a:p>
            <a:pPr indent="0" lvl="0" marL="0" rtl="0" algn="l">
              <a:spcBef>
                <a:spcPts val="0"/>
              </a:spcBef>
              <a:spcAft>
                <a:spcPts val="0"/>
              </a:spcAft>
              <a:buClr>
                <a:schemeClr val="dk1"/>
              </a:buClr>
              <a:buSzPts val="1100"/>
              <a:buFont typeface="Arial"/>
              <a:buNone/>
            </a:pPr>
            <a:r>
              <a:rPr lang="en"/>
              <a:t>14:53</a:t>
            </a:r>
            <a:endParaRPr/>
          </a:p>
          <a:p>
            <a:pPr indent="0" lvl="0" marL="0" rtl="0" algn="l">
              <a:spcBef>
                <a:spcPts val="0"/>
              </a:spcBef>
              <a:spcAft>
                <a:spcPts val="0"/>
              </a:spcAft>
              <a:buClr>
                <a:schemeClr val="dk1"/>
              </a:buClr>
              <a:buSzPts val="1100"/>
              <a:buFont typeface="Arial"/>
              <a:buNone/>
            </a:pPr>
            <a:r>
              <a:rPr lang="en"/>
              <a:t>it's removable and if you want the router to scale up you add more basically each line card has a bunch of</a:t>
            </a:r>
            <a:endParaRPr/>
          </a:p>
          <a:p>
            <a:pPr indent="0" lvl="0" marL="0" rtl="0" algn="l">
              <a:spcBef>
                <a:spcPts val="0"/>
              </a:spcBef>
              <a:spcAft>
                <a:spcPts val="0"/>
              </a:spcAft>
              <a:buClr>
                <a:schemeClr val="dk1"/>
              </a:buClr>
              <a:buSzPts val="1100"/>
              <a:buFont typeface="Arial"/>
              <a:buNone/>
            </a:pPr>
            <a:r>
              <a:rPr lang="en"/>
              <a:t>14:59</a:t>
            </a:r>
            <a:endParaRPr/>
          </a:p>
          <a:p>
            <a:pPr indent="0" lvl="0" marL="0" rtl="0" algn="l">
              <a:spcBef>
                <a:spcPts val="0"/>
              </a:spcBef>
              <a:spcAft>
                <a:spcPts val="0"/>
              </a:spcAft>
              <a:buClr>
                <a:schemeClr val="dk1"/>
              </a:buClr>
              <a:buSzPts val="1100"/>
              <a:buFont typeface="Arial"/>
              <a:buNone/>
            </a:pPr>
            <a:r>
              <a:rPr lang="en"/>
              <a:t>ports so here I'm drawing these green squares as ports where you can plug in wires and usually the line cart also has</a:t>
            </a:r>
            <a:endParaRPr/>
          </a:p>
          <a:p>
            <a:pPr indent="0" lvl="0" marL="0" rtl="0" algn="l">
              <a:spcBef>
                <a:spcPts val="0"/>
              </a:spcBef>
              <a:spcAft>
                <a:spcPts val="0"/>
              </a:spcAft>
              <a:buClr>
                <a:schemeClr val="dk1"/>
              </a:buClr>
              <a:buSzPts val="1100"/>
              <a:buFont typeface="Arial"/>
              <a:buNone/>
            </a:pPr>
            <a:r>
              <a:rPr lang="en"/>
              <a:t>15:06</a:t>
            </a:r>
            <a:endParaRPr/>
          </a:p>
          <a:p>
            <a:pPr indent="0" lvl="0" marL="0" rtl="0" algn="l">
              <a:spcBef>
                <a:spcPts val="0"/>
              </a:spcBef>
              <a:spcAft>
                <a:spcPts val="0"/>
              </a:spcAft>
              <a:buClr>
                <a:schemeClr val="dk1"/>
              </a:buClr>
              <a:buSzPts val="1100"/>
              <a:buFont typeface="Arial"/>
              <a:buNone/>
            </a:pPr>
            <a:r>
              <a:rPr lang="en"/>
              <a:t>some CPU to control whatever it is the line card is doing so you can think of it like this is this big metal box you</a:t>
            </a:r>
            <a:endParaRPr/>
          </a:p>
          <a:p>
            <a:pPr indent="0" lvl="0" marL="0" rtl="0" algn="l">
              <a:spcBef>
                <a:spcPts val="0"/>
              </a:spcBef>
              <a:spcAft>
                <a:spcPts val="0"/>
              </a:spcAft>
              <a:buClr>
                <a:schemeClr val="dk1"/>
              </a:buClr>
              <a:buSzPts val="1100"/>
              <a:buFont typeface="Arial"/>
              <a:buNone/>
            </a:pPr>
            <a:r>
              <a:rPr lang="en"/>
              <a:t>15:14</a:t>
            </a:r>
            <a:endParaRPr/>
          </a:p>
          <a:p>
            <a:pPr indent="0" lvl="0" marL="0" rtl="0" algn="l">
              <a:spcBef>
                <a:spcPts val="0"/>
              </a:spcBef>
              <a:spcAft>
                <a:spcPts val="0"/>
              </a:spcAft>
              <a:buClr>
                <a:schemeClr val="dk1"/>
              </a:buClr>
              <a:buSzPts val="1100"/>
              <a:buFont typeface="Arial"/>
              <a:buNone/>
            </a:pPr>
            <a:r>
              <a:rPr lang="en"/>
              <a:t>plug in a controller card that does the routing protocol and the management stuff and then you plug in as many line</a:t>
            </a:r>
            <a:endParaRPr/>
          </a:p>
          <a:p>
            <a:pPr indent="0" lvl="0" marL="0" rtl="0" algn="l">
              <a:spcBef>
                <a:spcPts val="0"/>
              </a:spcBef>
              <a:spcAft>
                <a:spcPts val="0"/>
              </a:spcAft>
              <a:buClr>
                <a:schemeClr val="dk1"/>
              </a:buClr>
              <a:buSzPts val="1100"/>
              <a:buFont typeface="Arial"/>
              <a:buNone/>
            </a:pPr>
            <a:r>
              <a:rPr lang="en"/>
              <a:t>15:20</a:t>
            </a:r>
            <a:endParaRPr/>
          </a:p>
          <a:p>
            <a:pPr indent="0" lvl="0" marL="0" rtl="0" algn="l">
              <a:spcBef>
                <a:spcPts val="0"/>
              </a:spcBef>
              <a:spcAft>
                <a:spcPts val="0"/>
              </a:spcAft>
              <a:buClr>
                <a:schemeClr val="dk1"/>
              </a:buClr>
              <a:buSzPts val="1100"/>
              <a:buFont typeface="Arial"/>
              <a:buNone/>
            </a:pPr>
            <a:r>
              <a:rPr lang="en"/>
              <a:t>cards as you need and each one has ports and it also has a CPU to help it perform</a:t>
            </a:r>
            <a:endParaRPr/>
          </a:p>
          <a:p>
            <a:pPr indent="0" lvl="0" marL="0" rtl="0" algn="l">
              <a:spcBef>
                <a:spcPts val="0"/>
              </a:spcBef>
              <a:spcAft>
                <a:spcPts val="0"/>
              </a:spcAft>
              <a:buClr>
                <a:schemeClr val="dk1"/>
              </a:buClr>
              <a:buSzPts val="1100"/>
              <a:buFont typeface="Arial"/>
              <a:buNone/>
            </a:pPr>
            <a:r>
              <a:rPr lang="en"/>
              <a:t>15:26</a:t>
            </a:r>
            <a:endParaRPr/>
          </a:p>
          <a:p>
            <a:pPr indent="0" lvl="0" marL="0" rtl="0" algn="l">
              <a:spcBef>
                <a:spcPts val="0"/>
              </a:spcBef>
              <a:spcAft>
                <a:spcPts val="0"/>
              </a:spcAft>
              <a:buClr>
                <a:schemeClr val="dk1"/>
              </a:buClr>
              <a:buSzPts val="1100"/>
              <a:buFont typeface="Arial"/>
              <a:buNone/>
            </a:pPr>
            <a:r>
              <a:rPr lang="en"/>
              <a:t>any operations it has to so at a very high level when you open up a router you</a:t>
            </a:r>
            <a:endParaRPr/>
          </a:p>
          <a:p>
            <a:pPr indent="0" lvl="0" marL="0" rtl="0" algn="l">
              <a:spcBef>
                <a:spcPts val="0"/>
              </a:spcBef>
              <a:spcAft>
                <a:spcPts val="0"/>
              </a:spcAft>
              <a:buClr>
                <a:schemeClr val="dk1"/>
              </a:buClr>
              <a:buSzPts val="1100"/>
              <a:buFont typeface="Arial"/>
              <a:buNone/>
            </a:pPr>
            <a:r>
              <a:rPr lang="en"/>
              <a:t>15:31</a:t>
            </a:r>
            <a:endParaRPr/>
          </a:p>
          <a:p>
            <a:pPr indent="0" lvl="0" marL="0" rtl="0" algn="l">
              <a:spcBef>
                <a:spcPts val="0"/>
              </a:spcBef>
              <a:spcAft>
                <a:spcPts val="0"/>
              </a:spcAft>
              <a:buClr>
                <a:schemeClr val="dk1"/>
              </a:buClr>
              <a:buSzPts val="1100"/>
              <a:buFont typeface="Arial"/>
              <a:buNone/>
            </a:pPr>
            <a:r>
              <a:rPr lang="en"/>
              <a:t>might see something like this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d476ffb6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ed476ffb6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need some connections between the line cards it's not enough just to slot in a bunch of</a:t>
            </a:r>
            <a:endParaRPr/>
          </a:p>
          <a:p>
            <a:pPr indent="0" lvl="0" marL="0" rtl="0" algn="l">
              <a:spcBef>
                <a:spcPts val="0"/>
              </a:spcBef>
              <a:spcAft>
                <a:spcPts val="0"/>
              </a:spcAft>
              <a:buClr>
                <a:schemeClr val="dk1"/>
              </a:buClr>
              <a:buSzPts val="1100"/>
              <a:buFont typeface="Arial"/>
              <a:buNone/>
            </a:pPr>
            <a:r>
              <a:rPr lang="en"/>
              <a:t>16:03</a:t>
            </a:r>
            <a:endParaRPr/>
          </a:p>
          <a:p>
            <a:pPr indent="0" lvl="0" marL="0" rtl="0" algn="l">
              <a:spcBef>
                <a:spcPts val="0"/>
              </a:spcBef>
              <a:spcAft>
                <a:spcPts val="0"/>
              </a:spcAft>
              <a:buClr>
                <a:schemeClr val="dk1"/>
              </a:buClr>
              <a:buSzPts val="1100"/>
              <a:buFont typeface="Arial"/>
              <a:buNone/>
            </a:pPr>
            <a:r>
              <a:rPr lang="en"/>
              <a:t>line cards they all have to connect to each other in some way and the way that you do that is something called the</a:t>
            </a:r>
            <a:endParaRPr/>
          </a:p>
          <a:p>
            <a:pPr indent="0" lvl="0" marL="0" rtl="0" algn="l">
              <a:spcBef>
                <a:spcPts val="0"/>
              </a:spcBef>
              <a:spcAft>
                <a:spcPts val="0"/>
              </a:spcAft>
              <a:buClr>
                <a:schemeClr val="dk1"/>
              </a:buClr>
              <a:buSzPts val="1100"/>
              <a:buFont typeface="Arial"/>
              <a:buNone/>
            </a:pPr>
            <a:r>
              <a:rPr lang="en"/>
              <a:t>16:10</a:t>
            </a:r>
            <a:endParaRPr/>
          </a:p>
          <a:p>
            <a:pPr indent="0" lvl="0" marL="0" rtl="0" algn="l">
              <a:spcBef>
                <a:spcPts val="0"/>
              </a:spcBef>
              <a:spcAft>
                <a:spcPts val="0"/>
              </a:spcAft>
              <a:buClr>
                <a:schemeClr val="dk1"/>
              </a:buClr>
              <a:buSzPts val="1100"/>
              <a:buFont typeface="Arial"/>
              <a:buNone/>
            </a:pPr>
            <a:r>
              <a:rPr lang="en"/>
              <a:t>fabric and think of this like a bunch of wires connecting all of the line cards so you could imagine this like a whole</a:t>
            </a:r>
            <a:endParaRPr/>
          </a:p>
          <a:p>
            <a:pPr indent="0" lvl="0" marL="0" rtl="0" algn="l">
              <a:spcBef>
                <a:spcPts val="0"/>
              </a:spcBef>
              <a:spcAft>
                <a:spcPts val="0"/>
              </a:spcAft>
              <a:buClr>
                <a:schemeClr val="dk1"/>
              </a:buClr>
              <a:buSzPts val="1100"/>
              <a:buFont typeface="Arial"/>
              <a:buNone/>
            </a:pPr>
            <a:r>
              <a:rPr lang="en"/>
              <a:t>16:16</a:t>
            </a:r>
            <a:endParaRPr/>
          </a:p>
          <a:p>
            <a:pPr indent="0" lvl="0" marL="0" rtl="0" algn="l">
              <a:spcBef>
                <a:spcPts val="0"/>
              </a:spcBef>
              <a:spcAft>
                <a:spcPts val="0"/>
              </a:spcAft>
              <a:buClr>
                <a:schemeClr val="dk1"/>
              </a:buClr>
              <a:buSzPts val="1100"/>
              <a:buFont typeface="Arial"/>
              <a:buNone/>
            </a:pPr>
            <a:r>
              <a:rPr lang="en"/>
              <a:t>mesh of wires maybe it's something else but basically all that's in this fabric is lots and lots of wires that make</a:t>
            </a:r>
            <a:endParaRPr/>
          </a:p>
          <a:p>
            <a:pPr indent="0" lvl="0" marL="0" rtl="0" algn="l">
              <a:spcBef>
                <a:spcPts val="0"/>
              </a:spcBef>
              <a:spcAft>
                <a:spcPts val="0"/>
              </a:spcAft>
              <a:buClr>
                <a:schemeClr val="dk1"/>
              </a:buClr>
              <a:buSzPts val="1100"/>
              <a:buFont typeface="Arial"/>
              <a:buNone/>
            </a:pPr>
            <a:r>
              <a:rPr lang="en"/>
              <a:t>16:23</a:t>
            </a:r>
            <a:endParaRPr/>
          </a:p>
          <a:p>
            <a:pPr indent="0" lvl="0" marL="0" rtl="0" algn="l">
              <a:spcBef>
                <a:spcPts val="0"/>
              </a:spcBef>
              <a:spcAft>
                <a:spcPts val="0"/>
              </a:spcAft>
              <a:buClr>
                <a:schemeClr val="dk1"/>
              </a:buClr>
              <a:buSzPts val="1100"/>
              <a:buFont typeface="Arial"/>
              <a:buNone/>
            </a:pPr>
            <a:r>
              <a:rPr lang="en"/>
              <a:t>every line cart interconnected with each other and there's usually some fault tolerance so for example if one of the</a:t>
            </a:r>
            <a:endParaRPr/>
          </a:p>
          <a:p>
            <a:pPr indent="0" lvl="0" marL="0" rtl="0" algn="l">
              <a:spcBef>
                <a:spcPts val="0"/>
              </a:spcBef>
              <a:spcAft>
                <a:spcPts val="0"/>
              </a:spcAft>
              <a:buClr>
                <a:schemeClr val="dk1"/>
              </a:buClr>
              <a:buSzPts val="1100"/>
              <a:buFont typeface="Arial"/>
              <a:buNone/>
            </a:pPr>
            <a:r>
              <a:rPr lang="en"/>
              <a:t>16:29</a:t>
            </a:r>
            <a:endParaRPr/>
          </a:p>
          <a:p>
            <a:pPr indent="0" lvl="0" marL="0" rtl="0" algn="l">
              <a:spcBef>
                <a:spcPts val="0"/>
              </a:spcBef>
              <a:spcAft>
                <a:spcPts val="0"/>
              </a:spcAft>
              <a:buClr>
                <a:schemeClr val="dk1"/>
              </a:buClr>
              <a:buSzPts val="1100"/>
              <a:buFont typeface="Arial"/>
              <a:buNone/>
            </a:pPr>
            <a:r>
              <a:rPr lang="en"/>
              <a:t>wires breaks there's still some path between line cards and it's usually very high bandwidth because we want to</a:t>
            </a:r>
            <a:endParaRPr/>
          </a:p>
          <a:p>
            <a:pPr indent="0" lvl="0" marL="0" rtl="0" algn="l">
              <a:spcBef>
                <a:spcPts val="0"/>
              </a:spcBef>
              <a:spcAft>
                <a:spcPts val="0"/>
              </a:spcAft>
              <a:buClr>
                <a:schemeClr val="dk1"/>
              </a:buClr>
              <a:buSzPts val="1100"/>
              <a:buFont typeface="Arial"/>
              <a:buNone/>
            </a:pPr>
            <a:r>
              <a:rPr lang="en"/>
              <a:t>16:36</a:t>
            </a:r>
            <a:endParaRPr/>
          </a:p>
          <a:p>
            <a:pPr indent="0" lvl="0" marL="0" rtl="0" algn="l">
              <a:spcBef>
                <a:spcPts val="0"/>
              </a:spcBef>
              <a:spcAft>
                <a:spcPts val="0"/>
              </a:spcAft>
              <a:buClr>
                <a:schemeClr val="dk1"/>
              </a:buClr>
              <a:buSzPts val="1100"/>
              <a:buFont typeface="Arial"/>
              <a:buNone/>
            </a:pPr>
            <a:r>
              <a:rPr lang="en"/>
              <a:t>support terabits per second of data but this is how you connect up all the line cards they all have to connect through</a:t>
            </a:r>
            <a:endParaRPr/>
          </a:p>
          <a:p>
            <a:pPr indent="0" lvl="0" marL="0" rtl="0" algn="l">
              <a:spcBef>
                <a:spcPts val="0"/>
              </a:spcBef>
              <a:spcAft>
                <a:spcPts val="0"/>
              </a:spcAft>
              <a:buClr>
                <a:schemeClr val="dk1"/>
              </a:buClr>
              <a:buSzPts val="1100"/>
              <a:buFont typeface="Arial"/>
              <a:buNone/>
            </a:pPr>
            <a:r>
              <a:rPr lang="en"/>
              <a:t>16:42</a:t>
            </a:r>
            <a:endParaRPr/>
          </a:p>
          <a:p>
            <a:pPr indent="0" lvl="0" marL="0" rtl="0" algn="l">
              <a:spcBef>
                <a:spcPts val="0"/>
              </a:spcBef>
              <a:spcAft>
                <a:spcPts val="0"/>
              </a:spcAft>
              <a:buClr>
                <a:schemeClr val="dk1"/>
              </a:buClr>
              <a:buSzPts val="1100"/>
              <a:buFont typeface="Arial"/>
              <a:buNone/>
            </a:pPr>
            <a:r>
              <a:rPr lang="en"/>
              <a:t>some fabric and also the controller card has to be connected to the line cards because remember the controller card is</a:t>
            </a:r>
            <a:endParaRPr/>
          </a:p>
          <a:p>
            <a:pPr indent="0" lvl="0" marL="0" rtl="0" algn="l">
              <a:spcBef>
                <a:spcPts val="0"/>
              </a:spcBef>
              <a:spcAft>
                <a:spcPts val="0"/>
              </a:spcAft>
              <a:buClr>
                <a:schemeClr val="dk1"/>
              </a:buClr>
              <a:buSzPts val="1100"/>
              <a:buFont typeface="Arial"/>
              <a:buNone/>
            </a:pPr>
            <a:r>
              <a:rPr lang="en"/>
              <a:t>16:49</a:t>
            </a:r>
            <a:endParaRPr/>
          </a:p>
          <a:p>
            <a:pPr indent="0" lvl="0" marL="0" rtl="0" algn="l">
              <a:spcBef>
                <a:spcPts val="0"/>
              </a:spcBef>
              <a:spcAft>
                <a:spcPts val="0"/>
              </a:spcAft>
              <a:buClr>
                <a:schemeClr val="dk1"/>
              </a:buClr>
              <a:buSzPts val="1100"/>
              <a:buFont typeface="Arial"/>
              <a:buNone/>
            </a:pPr>
            <a:r>
              <a:rPr lang="en"/>
              <a:t>the one performing the routing protocol so if the forwarding table changes the controller card has to go and tell</a:t>
            </a:r>
            <a:endParaRPr/>
          </a:p>
          <a:p>
            <a:pPr indent="0" lvl="0" marL="0" rtl="0" algn="l">
              <a:spcBef>
                <a:spcPts val="0"/>
              </a:spcBef>
              <a:spcAft>
                <a:spcPts val="0"/>
              </a:spcAft>
              <a:buClr>
                <a:schemeClr val="dk1"/>
              </a:buClr>
              <a:buSzPts val="1100"/>
              <a:buFont typeface="Arial"/>
              <a:buNone/>
            </a:pPr>
            <a:r>
              <a:rPr lang="en"/>
              <a:t>16:55</a:t>
            </a:r>
            <a:endParaRPr/>
          </a:p>
          <a:p>
            <a:pPr indent="0" lvl="0" marL="0" rtl="0" algn="l">
              <a:spcBef>
                <a:spcPts val="0"/>
              </a:spcBef>
              <a:spcAft>
                <a:spcPts val="0"/>
              </a:spcAft>
              <a:buClr>
                <a:schemeClr val="dk1"/>
              </a:buClr>
              <a:buSzPts val="1100"/>
              <a:buFont typeface="Arial"/>
              <a:buNone/>
            </a:pPr>
            <a:r>
              <a:rPr lang="en"/>
              <a:t>everyone hey there's a new forwarding table entry that you have to use so control plane up here data plane down</a:t>
            </a:r>
            <a:endParaRPr/>
          </a:p>
          <a:p>
            <a:pPr indent="0" lvl="0" marL="0" rtl="0" algn="l">
              <a:spcBef>
                <a:spcPts val="0"/>
              </a:spcBef>
              <a:spcAft>
                <a:spcPts val="0"/>
              </a:spcAft>
              <a:buClr>
                <a:schemeClr val="dk1"/>
              </a:buClr>
              <a:buSzPts val="1100"/>
              <a:buFont typeface="Arial"/>
              <a:buNone/>
            </a:pPr>
            <a:r>
              <a:rPr lang="en"/>
              <a:t>17:02</a:t>
            </a:r>
            <a:endParaRPr/>
          </a:p>
          <a:p>
            <a:pPr indent="0" lvl="0" marL="0" rtl="0" algn="l">
              <a:spcBef>
                <a:spcPts val="0"/>
              </a:spcBef>
              <a:spcAft>
                <a:spcPts val="0"/>
              </a:spcAft>
              <a:buClr>
                <a:schemeClr val="dk1"/>
              </a:buClr>
              <a:buSzPts val="1100"/>
              <a:buFont typeface="Arial"/>
              <a:buNone/>
            </a:pPr>
            <a:r>
              <a:rPr lang="en"/>
              <a:t>here and then the fabric interconnects everyone so that data can be sent between different line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d476ffb6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d476ffb6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now we zoom in onto the line card so what's on a line card there's lots of ports we've already seen those</a:t>
            </a:r>
            <a:endParaRPr/>
          </a:p>
          <a:p>
            <a:pPr indent="0" lvl="0" marL="0" rtl="0" algn="l">
              <a:spcBef>
                <a:spcPts val="0"/>
              </a:spcBef>
              <a:spcAft>
                <a:spcPts val="0"/>
              </a:spcAft>
              <a:buClr>
                <a:schemeClr val="dk1"/>
              </a:buClr>
              <a:buSzPts val="1100"/>
              <a:buFont typeface="Arial"/>
              <a:buNone/>
            </a:pPr>
            <a:r>
              <a:rPr lang="en"/>
              <a:t>17:18</a:t>
            </a:r>
            <a:endParaRPr/>
          </a:p>
          <a:p>
            <a:pPr indent="0" lvl="0" marL="0" rtl="0" algn="l">
              <a:spcBef>
                <a:spcPts val="0"/>
              </a:spcBef>
              <a:spcAft>
                <a:spcPts val="0"/>
              </a:spcAft>
              <a:buClr>
                <a:schemeClr val="dk1"/>
              </a:buClr>
              <a:buSzPts val="1100"/>
              <a:buFont typeface="Arial"/>
              <a:buNone/>
            </a:pPr>
            <a:r>
              <a:rPr lang="en"/>
              <a:t>those are the green boxes in the cartoon there's a CPU that helps with things like debugging or if there's an error</a:t>
            </a:r>
            <a:endParaRPr/>
          </a:p>
          <a:p>
            <a:pPr indent="0" lvl="0" marL="0" rtl="0" algn="l">
              <a:spcBef>
                <a:spcPts val="0"/>
              </a:spcBef>
              <a:spcAft>
                <a:spcPts val="0"/>
              </a:spcAft>
              <a:buClr>
                <a:schemeClr val="dk1"/>
              </a:buClr>
              <a:buSzPts val="1100"/>
              <a:buFont typeface="Arial"/>
              <a:buNone/>
            </a:pPr>
            <a:r>
              <a:rPr lang="en"/>
              <a:t>17:25</a:t>
            </a:r>
            <a:endParaRPr/>
          </a:p>
          <a:p>
            <a:pPr indent="0" lvl="0" marL="0" rtl="0" algn="l">
              <a:spcBef>
                <a:spcPts val="0"/>
              </a:spcBef>
              <a:spcAft>
                <a:spcPts val="0"/>
              </a:spcAft>
              <a:buClr>
                <a:schemeClr val="dk1"/>
              </a:buClr>
              <a:buSzPts val="1100"/>
              <a:buFont typeface="Arial"/>
              <a:buNone/>
            </a:pPr>
            <a:r>
              <a:rPr lang="en"/>
              <a:t>that's pretty useful and then you could write the forwarding code in Hardware if</a:t>
            </a:r>
            <a:endParaRPr/>
          </a:p>
          <a:p>
            <a:pPr indent="0" lvl="0" marL="0" rtl="0" algn="l">
              <a:spcBef>
                <a:spcPts val="0"/>
              </a:spcBef>
              <a:spcAft>
                <a:spcPts val="0"/>
              </a:spcAft>
              <a:buClr>
                <a:schemeClr val="dk1"/>
              </a:buClr>
              <a:buSzPts val="1100"/>
              <a:buFont typeface="Arial"/>
              <a:buNone/>
            </a:pPr>
            <a:r>
              <a:rPr lang="en"/>
              <a:t>17:31</a:t>
            </a:r>
            <a:endParaRPr/>
          </a:p>
          <a:p>
            <a:pPr indent="0" lvl="0" marL="0" rtl="0" algn="l">
              <a:spcBef>
                <a:spcPts val="0"/>
              </a:spcBef>
              <a:spcAft>
                <a:spcPts val="0"/>
              </a:spcAft>
              <a:buClr>
                <a:schemeClr val="dk1"/>
              </a:buClr>
              <a:buSzPts val="1100"/>
              <a:buFont typeface="Arial"/>
              <a:buNone/>
            </a:pPr>
            <a:r>
              <a:rPr lang="en"/>
              <a:t>you wanted to like I could open up a c program and I can write something like</a:t>
            </a:r>
            <a:endParaRPr/>
          </a:p>
          <a:p>
            <a:pPr indent="0" lvl="0" marL="0" rtl="0" algn="l">
              <a:spcBef>
                <a:spcPts val="0"/>
              </a:spcBef>
              <a:spcAft>
                <a:spcPts val="0"/>
              </a:spcAft>
              <a:buClr>
                <a:schemeClr val="dk1"/>
              </a:buClr>
              <a:buSzPts val="1100"/>
              <a:buFont typeface="Arial"/>
              <a:buNone/>
            </a:pPr>
            <a:r>
              <a:rPr lang="en"/>
              <a:t>17:37</a:t>
            </a:r>
            <a:endParaRPr/>
          </a:p>
          <a:p>
            <a:pPr indent="0" lvl="0" marL="0" rtl="0" algn="l">
              <a:spcBef>
                <a:spcPts val="0"/>
              </a:spcBef>
              <a:spcAft>
                <a:spcPts val="0"/>
              </a:spcAft>
              <a:buClr>
                <a:schemeClr val="dk1"/>
              </a:buClr>
              <a:buSzPts val="1100"/>
              <a:buFont typeface="Arial"/>
              <a:buNone/>
            </a:pPr>
            <a:r>
              <a:rPr lang="en"/>
              <a:t>well if the packet comes in please look up these bits and then look it up in the forwarding table and then forward it</a:t>
            </a:r>
            <a:endParaRPr/>
          </a:p>
          <a:p>
            <a:pPr indent="0" lvl="0" marL="0" rtl="0" algn="l">
              <a:spcBef>
                <a:spcPts val="0"/>
              </a:spcBef>
              <a:spcAft>
                <a:spcPts val="0"/>
              </a:spcAft>
              <a:buClr>
                <a:schemeClr val="dk1"/>
              </a:buClr>
              <a:buSzPts val="1100"/>
              <a:buFont typeface="Arial"/>
              <a:buNone/>
            </a:pPr>
            <a:r>
              <a:rPr lang="en"/>
              <a:t>17:43</a:t>
            </a:r>
            <a:endParaRPr/>
          </a:p>
          <a:p>
            <a:pPr indent="0" lvl="0" marL="0" rtl="0" algn="l">
              <a:spcBef>
                <a:spcPts val="0"/>
              </a:spcBef>
              <a:spcAft>
                <a:spcPts val="0"/>
              </a:spcAft>
              <a:buClr>
                <a:schemeClr val="dk1"/>
              </a:buClr>
              <a:buSzPts val="1100"/>
              <a:buFont typeface="Arial"/>
              <a:buNone/>
            </a:pPr>
            <a:r>
              <a:rPr lang="en"/>
              <a:t>kind of like what you did in the routing project you could write that in code but it turns out that software is actually</a:t>
            </a:r>
            <a:endParaRPr/>
          </a:p>
          <a:p>
            <a:pPr indent="0" lvl="0" marL="0" rtl="0" algn="l">
              <a:spcBef>
                <a:spcPts val="0"/>
              </a:spcBef>
              <a:spcAft>
                <a:spcPts val="0"/>
              </a:spcAft>
              <a:buClr>
                <a:schemeClr val="dk1"/>
              </a:buClr>
              <a:buSzPts val="1100"/>
              <a:buFont typeface="Arial"/>
              <a:buNone/>
            </a:pPr>
            <a:r>
              <a:rPr lang="en"/>
              <a:t>17:49</a:t>
            </a:r>
            <a:endParaRPr/>
          </a:p>
          <a:p>
            <a:pPr indent="0" lvl="0" marL="0" rtl="0" algn="l">
              <a:spcBef>
                <a:spcPts val="0"/>
              </a:spcBef>
              <a:spcAft>
                <a:spcPts val="0"/>
              </a:spcAft>
              <a:buClr>
                <a:schemeClr val="dk1"/>
              </a:buClr>
              <a:buSzPts val="1100"/>
              <a:buFont typeface="Arial"/>
              <a:buNone/>
            </a:pPr>
            <a:r>
              <a:rPr lang="en"/>
              <a:t>too slow to handle the capacity that we want on Modern routers so you could just</a:t>
            </a:r>
            <a:endParaRPr/>
          </a:p>
          <a:p>
            <a:pPr indent="0" lvl="0" marL="0" rtl="0" algn="l">
              <a:spcBef>
                <a:spcPts val="0"/>
              </a:spcBef>
              <a:spcAft>
                <a:spcPts val="0"/>
              </a:spcAft>
              <a:buClr>
                <a:schemeClr val="dk1"/>
              </a:buClr>
              <a:buSzPts val="1100"/>
              <a:buFont typeface="Arial"/>
              <a:buNone/>
            </a:pPr>
            <a:r>
              <a:rPr lang="en"/>
              <a:t>17:55</a:t>
            </a:r>
            <a:endParaRPr/>
          </a:p>
          <a:p>
            <a:pPr indent="0" lvl="0" marL="0" rtl="0" algn="l">
              <a:spcBef>
                <a:spcPts val="0"/>
              </a:spcBef>
              <a:spcAft>
                <a:spcPts val="0"/>
              </a:spcAft>
              <a:buClr>
                <a:schemeClr val="dk1"/>
              </a:buClr>
              <a:buSzPts val="1100"/>
              <a:buFont typeface="Arial"/>
              <a:buNone/>
            </a:pPr>
            <a:r>
              <a:rPr lang="en"/>
              <a:t>go to the CPU write a piece of python code or C code like what you did in the project and that will forward packets</a:t>
            </a:r>
            <a:endParaRPr/>
          </a:p>
          <a:p>
            <a:pPr indent="0" lvl="0" marL="0" rtl="0" algn="l">
              <a:spcBef>
                <a:spcPts val="0"/>
              </a:spcBef>
              <a:spcAft>
                <a:spcPts val="0"/>
              </a:spcAft>
              <a:buClr>
                <a:schemeClr val="dk1"/>
              </a:buClr>
              <a:buSzPts val="1100"/>
              <a:buFont typeface="Arial"/>
              <a:buNone/>
            </a:pPr>
            <a:r>
              <a:rPr lang="en"/>
              <a:t>18:02</a:t>
            </a:r>
            <a:endParaRPr/>
          </a:p>
          <a:p>
            <a:pPr indent="0" lvl="0" marL="0" rtl="0" algn="l">
              <a:spcBef>
                <a:spcPts val="0"/>
              </a:spcBef>
              <a:spcAft>
                <a:spcPts val="0"/>
              </a:spcAft>
              <a:buClr>
                <a:schemeClr val="dk1"/>
              </a:buClr>
              <a:buSzPts val="1100"/>
              <a:buFont typeface="Arial"/>
              <a:buNone/>
            </a:pPr>
            <a:r>
              <a:rPr lang="en"/>
              <a:t>correctly but it's way too slow software is just too slow for this purpose so instead we actually turn to Hardware we</a:t>
            </a:r>
            <a:endParaRPr/>
          </a:p>
          <a:p>
            <a:pPr indent="0" lvl="0" marL="0" rtl="0" algn="l">
              <a:spcBef>
                <a:spcPts val="0"/>
              </a:spcBef>
              <a:spcAft>
                <a:spcPts val="0"/>
              </a:spcAft>
              <a:buClr>
                <a:schemeClr val="dk1"/>
              </a:buClr>
              <a:buSzPts val="1100"/>
              <a:buFont typeface="Arial"/>
              <a:buNone/>
            </a:pPr>
            <a:r>
              <a:rPr lang="en"/>
              <a:t>18:10</a:t>
            </a:r>
            <a:endParaRPr/>
          </a:p>
          <a:p>
            <a:pPr indent="0" lvl="0" marL="0" rtl="0" algn="l">
              <a:spcBef>
                <a:spcPts val="0"/>
              </a:spcBef>
              <a:spcAft>
                <a:spcPts val="0"/>
              </a:spcAft>
              <a:buClr>
                <a:schemeClr val="dk1"/>
              </a:buClr>
              <a:buSzPts val="1100"/>
              <a:buFont typeface="Arial"/>
              <a:buNone/>
            </a:pPr>
            <a:r>
              <a:rPr lang="en"/>
              <a:t>build on the chip the instructions for looking things up in the forwarding table and then forwarding it directly so</a:t>
            </a:r>
            <a:endParaRPr/>
          </a:p>
          <a:p>
            <a:pPr indent="0" lvl="0" marL="0" rtl="0" algn="l">
              <a:spcBef>
                <a:spcPts val="0"/>
              </a:spcBef>
              <a:spcAft>
                <a:spcPts val="0"/>
              </a:spcAft>
              <a:buClr>
                <a:schemeClr val="dk1"/>
              </a:buClr>
              <a:buSzPts val="1100"/>
              <a:buFont typeface="Arial"/>
              <a:buNone/>
            </a:pPr>
            <a:r>
              <a:rPr lang="en"/>
              <a:t>18:17</a:t>
            </a:r>
            <a:endParaRPr/>
          </a:p>
          <a:p>
            <a:pPr indent="0" lvl="0" marL="0" rtl="0" algn="l">
              <a:spcBef>
                <a:spcPts val="0"/>
              </a:spcBef>
              <a:spcAft>
                <a:spcPts val="0"/>
              </a:spcAft>
              <a:buClr>
                <a:schemeClr val="dk1"/>
              </a:buClr>
              <a:buSzPts val="1100"/>
              <a:buFont typeface="Arial"/>
              <a:buNone/>
            </a:pPr>
            <a:r>
              <a:rPr lang="en"/>
              <a:t>if you've taken a computer architecture class like cs61c or something you've probably heard that Hardware is much</a:t>
            </a:r>
            <a:endParaRPr/>
          </a:p>
          <a:p>
            <a:pPr indent="0" lvl="0" marL="0" rtl="0" algn="l">
              <a:spcBef>
                <a:spcPts val="0"/>
              </a:spcBef>
              <a:spcAft>
                <a:spcPts val="0"/>
              </a:spcAft>
              <a:buClr>
                <a:schemeClr val="dk1"/>
              </a:buClr>
              <a:buSzPts val="1100"/>
              <a:buFont typeface="Arial"/>
              <a:buNone/>
            </a:pPr>
            <a:r>
              <a:rPr lang="en"/>
              <a:t>18:23</a:t>
            </a:r>
            <a:endParaRPr/>
          </a:p>
          <a:p>
            <a:pPr indent="0" lvl="0" marL="0" rtl="0" algn="l">
              <a:spcBef>
                <a:spcPts val="0"/>
              </a:spcBef>
              <a:spcAft>
                <a:spcPts val="0"/>
              </a:spcAft>
              <a:buClr>
                <a:schemeClr val="dk1"/>
              </a:buClr>
              <a:buSzPts val="1100"/>
              <a:buFont typeface="Arial"/>
              <a:buNone/>
            </a:pPr>
            <a:r>
              <a:rPr lang="en"/>
              <a:t>faster than doing things in software and if you haven't I guess you'll just have to trust that that's true but Hardware</a:t>
            </a:r>
            <a:endParaRPr/>
          </a:p>
          <a:p>
            <a:pPr indent="0" lvl="0" marL="0" rtl="0" algn="l">
              <a:spcBef>
                <a:spcPts val="0"/>
              </a:spcBef>
              <a:spcAft>
                <a:spcPts val="0"/>
              </a:spcAft>
              <a:buClr>
                <a:schemeClr val="dk1"/>
              </a:buClr>
              <a:buSzPts val="1100"/>
              <a:buFont typeface="Arial"/>
              <a:buNone/>
            </a:pPr>
            <a:r>
              <a:rPr lang="en"/>
              <a:t>18:29</a:t>
            </a:r>
            <a:endParaRPr/>
          </a:p>
          <a:p>
            <a:pPr indent="0" lvl="0" marL="0" rtl="0" algn="l">
              <a:spcBef>
                <a:spcPts val="0"/>
              </a:spcBef>
              <a:spcAft>
                <a:spcPts val="0"/>
              </a:spcAft>
              <a:buClr>
                <a:schemeClr val="dk1"/>
              </a:buClr>
              <a:buSzPts val="1100"/>
              <a:buFont typeface="Arial"/>
              <a:buNone/>
            </a:pPr>
            <a:r>
              <a:rPr lang="en"/>
              <a:t>is much faster than software so writing the code will work but it's very slow</a:t>
            </a:r>
            <a:endParaRPr/>
          </a:p>
          <a:p>
            <a:pPr indent="0" lvl="0" marL="0" rtl="0" algn="l">
              <a:spcBef>
                <a:spcPts val="0"/>
              </a:spcBef>
              <a:spcAft>
                <a:spcPts val="0"/>
              </a:spcAft>
              <a:buClr>
                <a:schemeClr val="dk1"/>
              </a:buClr>
              <a:buSzPts val="1100"/>
              <a:buFont typeface="Arial"/>
              <a:buNone/>
            </a:pPr>
            <a:r>
              <a:rPr lang="en"/>
              <a:t>18:35</a:t>
            </a:r>
            <a:endParaRPr/>
          </a:p>
          <a:p>
            <a:pPr indent="0" lvl="0" marL="0" rtl="0" algn="l">
              <a:spcBef>
                <a:spcPts val="0"/>
              </a:spcBef>
              <a:spcAft>
                <a:spcPts val="0"/>
              </a:spcAft>
              <a:buClr>
                <a:schemeClr val="dk1"/>
              </a:buClr>
              <a:buSzPts val="1100"/>
              <a:buFont typeface="Arial"/>
              <a:buNone/>
            </a:pPr>
            <a:r>
              <a:rPr lang="en"/>
              <a:t>directly programming what you need to do and burning that functionality onto the chip is even faster so this is the</a:t>
            </a:r>
            <a:endParaRPr/>
          </a:p>
          <a:p>
            <a:pPr indent="0" lvl="0" marL="0" rtl="0" algn="l">
              <a:spcBef>
                <a:spcPts val="0"/>
              </a:spcBef>
              <a:spcAft>
                <a:spcPts val="0"/>
              </a:spcAft>
              <a:buClr>
                <a:schemeClr val="dk1"/>
              </a:buClr>
              <a:buSzPts val="1100"/>
              <a:buFont typeface="Arial"/>
              <a:buNone/>
            </a:pPr>
            <a:r>
              <a:rPr lang="en"/>
              <a:t>18:43</a:t>
            </a:r>
            <a:endParaRPr/>
          </a:p>
          <a:p>
            <a:pPr indent="0" lvl="0" marL="0" rtl="0" algn="l">
              <a:spcBef>
                <a:spcPts val="0"/>
              </a:spcBef>
              <a:spcAft>
                <a:spcPts val="0"/>
              </a:spcAft>
              <a:buClr>
                <a:schemeClr val="dk1"/>
              </a:buClr>
              <a:buSzPts val="1100"/>
              <a:buFont typeface="Arial"/>
              <a:buNone/>
            </a:pPr>
            <a:r>
              <a:rPr lang="en"/>
              <a:t>circuit like an actual circuit with wires and logic gates that computes the</a:t>
            </a:r>
            <a:endParaRPr/>
          </a:p>
          <a:p>
            <a:pPr indent="0" lvl="0" marL="0" rtl="0" algn="l">
              <a:spcBef>
                <a:spcPts val="0"/>
              </a:spcBef>
              <a:spcAft>
                <a:spcPts val="0"/>
              </a:spcAft>
              <a:buClr>
                <a:schemeClr val="dk1"/>
              </a:buClr>
              <a:buSzPts val="1100"/>
              <a:buFont typeface="Arial"/>
              <a:buNone/>
            </a:pPr>
            <a:r>
              <a:rPr lang="en"/>
              <a:t>18:48</a:t>
            </a:r>
            <a:endParaRPr/>
          </a:p>
          <a:p>
            <a:pPr indent="0" lvl="0" marL="0" rtl="0" algn="l">
              <a:spcBef>
                <a:spcPts val="0"/>
              </a:spcBef>
              <a:spcAft>
                <a:spcPts val="0"/>
              </a:spcAft>
              <a:buClr>
                <a:schemeClr val="dk1"/>
              </a:buClr>
              <a:buSzPts val="1100"/>
              <a:buFont typeface="Arial"/>
              <a:buNone/>
            </a:pPr>
            <a:r>
              <a:rPr lang="en"/>
              <a:t>next toop and then sends the packet out of the next toop without having to write any code which is pretty useful so a lot</a:t>
            </a:r>
            <a:endParaRPr/>
          </a:p>
          <a:p>
            <a:pPr indent="0" lvl="0" marL="0" rtl="0" algn="l">
              <a:spcBef>
                <a:spcPts val="0"/>
              </a:spcBef>
              <a:spcAft>
                <a:spcPts val="0"/>
              </a:spcAft>
              <a:buClr>
                <a:schemeClr val="dk1"/>
              </a:buClr>
              <a:buSzPts val="1100"/>
              <a:buFont typeface="Arial"/>
              <a:buNone/>
            </a:pPr>
            <a:r>
              <a:rPr lang="en"/>
              <a:t>18:54</a:t>
            </a:r>
            <a:endParaRPr/>
          </a:p>
          <a:p>
            <a:pPr indent="0" lvl="0" marL="0" rtl="0" algn="l">
              <a:spcBef>
                <a:spcPts val="0"/>
              </a:spcBef>
              <a:spcAft>
                <a:spcPts val="0"/>
              </a:spcAft>
              <a:buClr>
                <a:schemeClr val="dk1"/>
              </a:buClr>
              <a:buSzPts val="1100"/>
              <a:buFont typeface="Arial"/>
              <a:buNone/>
            </a:pPr>
            <a:r>
              <a:rPr lang="en"/>
              <a:t>of work goes into designing these chips to work really quickly and there's also a chip for forwarding packets to other</a:t>
            </a:r>
            <a:endParaRPr/>
          </a:p>
          <a:p>
            <a:pPr indent="0" lvl="0" marL="0" rtl="0" algn="l">
              <a:spcBef>
                <a:spcPts val="0"/>
              </a:spcBef>
              <a:spcAft>
                <a:spcPts val="0"/>
              </a:spcAft>
              <a:buClr>
                <a:schemeClr val="dk1"/>
              </a:buClr>
              <a:buSzPts val="1100"/>
              <a:buFont typeface="Arial"/>
              <a:buNone/>
            </a:pPr>
            <a:r>
              <a:rPr lang="en"/>
              <a:t>19:01</a:t>
            </a:r>
            <a:endParaRPr/>
          </a:p>
          <a:p>
            <a:pPr indent="0" lvl="0" marL="0" rtl="0" algn="l">
              <a:spcBef>
                <a:spcPts val="0"/>
              </a:spcBef>
              <a:spcAft>
                <a:spcPts val="0"/>
              </a:spcAft>
              <a:buClr>
                <a:schemeClr val="dk1"/>
              </a:buClr>
              <a:buSzPts val="1100"/>
              <a:buFont typeface="Arial"/>
              <a:buNone/>
            </a:pPr>
            <a:r>
              <a:rPr lang="en"/>
              <a:t>line cards so for example if something comes in on this port and you need to send it on a different line cards output</a:t>
            </a:r>
            <a:endParaRPr/>
          </a:p>
          <a:p>
            <a:pPr indent="0" lvl="0" marL="0" rtl="0" algn="l">
              <a:spcBef>
                <a:spcPts val="0"/>
              </a:spcBef>
              <a:spcAft>
                <a:spcPts val="0"/>
              </a:spcAft>
              <a:buClr>
                <a:schemeClr val="dk1"/>
              </a:buClr>
              <a:buSzPts val="1100"/>
              <a:buFont typeface="Arial"/>
              <a:buNone/>
            </a:pPr>
            <a:r>
              <a:rPr lang="en"/>
              <a:t>19:07</a:t>
            </a:r>
            <a:endParaRPr/>
          </a:p>
          <a:p>
            <a:pPr indent="0" lvl="0" marL="0" rtl="0" algn="l">
              <a:spcBef>
                <a:spcPts val="0"/>
              </a:spcBef>
              <a:spcAft>
                <a:spcPts val="0"/>
              </a:spcAft>
              <a:buClr>
                <a:schemeClr val="dk1"/>
              </a:buClr>
              <a:buSzPts val="1100"/>
              <a:buFont typeface="Arial"/>
              <a:buNone/>
            </a:pPr>
            <a:r>
              <a:rPr lang="en"/>
              <a:t>Port then we need to figure out what wires on the fabric to send it along so there's possibly also some chip that</a:t>
            </a:r>
            <a:endParaRPr/>
          </a:p>
          <a:p>
            <a:pPr indent="0" lvl="0" marL="0" rtl="0" algn="l">
              <a:spcBef>
                <a:spcPts val="0"/>
              </a:spcBef>
              <a:spcAft>
                <a:spcPts val="0"/>
              </a:spcAft>
              <a:buClr>
                <a:schemeClr val="dk1"/>
              </a:buClr>
              <a:buSzPts val="1100"/>
              <a:buFont typeface="Arial"/>
              <a:buNone/>
            </a:pPr>
            <a:r>
              <a:rPr lang="en"/>
              <a:t>19:14</a:t>
            </a:r>
            <a:endParaRPr/>
          </a:p>
          <a:p>
            <a:pPr indent="0" lvl="0" marL="0" rtl="0" algn="l">
              <a:spcBef>
                <a:spcPts val="0"/>
              </a:spcBef>
              <a:spcAft>
                <a:spcPts val="0"/>
              </a:spcAft>
              <a:buClr>
                <a:schemeClr val="dk1"/>
              </a:buClr>
              <a:buSzPts val="1100"/>
              <a:buFont typeface="Arial"/>
              <a:buNone/>
            </a:pPr>
            <a:r>
              <a:rPr lang="en"/>
              <a:t>figures out where the packet needs to go in the fabric but the key idea here is</a:t>
            </a:r>
            <a:endParaRPr/>
          </a:p>
          <a:p>
            <a:pPr indent="0" lvl="0" marL="0" rtl="0" algn="l">
              <a:spcBef>
                <a:spcPts val="0"/>
              </a:spcBef>
              <a:spcAft>
                <a:spcPts val="0"/>
              </a:spcAft>
              <a:buClr>
                <a:schemeClr val="dk1"/>
              </a:buClr>
              <a:buSzPts val="1100"/>
              <a:buFont typeface="Arial"/>
              <a:buNone/>
            </a:pPr>
            <a:r>
              <a:rPr lang="en"/>
              <a:t>19:19</a:t>
            </a:r>
            <a:endParaRPr/>
          </a:p>
          <a:p>
            <a:pPr indent="0" lvl="0" marL="0" rtl="0" algn="l">
              <a:spcBef>
                <a:spcPts val="0"/>
              </a:spcBef>
              <a:spcAft>
                <a:spcPts val="0"/>
              </a:spcAft>
              <a:buClr>
                <a:schemeClr val="dk1"/>
              </a:buClr>
              <a:buSzPts val="1100"/>
              <a:buFont typeface="Arial"/>
              <a:buNone/>
            </a:pPr>
            <a:r>
              <a:rPr lang="en"/>
              <a:t>just that everything's done in Hardware not in software because it's faster and we care about things being really fast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d476ffb65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ed476ffb65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19:26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putting all the pieces together if I had to draw a picture of the router it would look something like this you have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19:32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controller card that you slot in and it has a processor just like your own computer this is where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19:38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management happens and then you have all these line cards that you slop in and they all have forwarding chips for</a:t>
            </a:r>
            <a:endParaRPr>
              <a:solidFill>
                <a:schemeClr val="dk1"/>
              </a:solidFill>
            </a:endParaRPr>
          </a:p>
          <a:p>
            <a:pPr indent="0" lvl="0" marL="0" rtl="0" algn="l">
              <a:spcBef>
                <a:spcPts val="0"/>
              </a:spcBef>
              <a:spcAft>
                <a:spcPts val="0"/>
              </a:spcAft>
              <a:buNone/>
            </a:pPr>
            <a:r>
              <a:rPr lang="en">
                <a:solidFill>
                  <a:schemeClr val="dk1"/>
                </a:solidFill>
              </a:rPr>
              <a:t>19:44</a:t>
            </a:r>
            <a:endParaRPr>
              <a:solidFill>
                <a:schemeClr val="dk1"/>
              </a:solidFill>
            </a:endParaRPr>
          </a:p>
          <a:p>
            <a:pPr indent="0" lvl="0" marL="0" rtl="0" algn="l">
              <a:spcBef>
                <a:spcPts val="0"/>
              </a:spcBef>
              <a:spcAft>
                <a:spcPts val="0"/>
              </a:spcAft>
              <a:buNone/>
            </a:pPr>
            <a:r>
              <a:rPr lang="en">
                <a:solidFill>
                  <a:schemeClr val="dk1"/>
                </a:solidFill>
              </a:rPr>
              <a:t>forwarding things really quickly they have a CPU for debugging and other miscellaneous tasks and then there are</a:t>
            </a:r>
            <a:endParaRPr>
              <a:solidFill>
                <a:schemeClr val="dk1"/>
              </a:solidFill>
            </a:endParaRPr>
          </a:p>
          <a:p>
            <a:pPr indent="0" lvl="0" marL="0" rtl="0" algn="l">
              <a:spcBef>
                <a:spcPts val="0"/>
              </a:spcBef>
              <a:spcAft>
                <a:spcPts val="0"/>
              </a:spcAft>
              <a:buNone/>
            </a:pPr>
            <a:r>
              <a:rPr lang="en">
                <a:solidFill>
                  <a:schemeClr val="dk1"/>
                </a:solidFill>
              </a:rPr>
              <a:t>19:51</a:t>
            </a:r>
            <a:endParaRPr>
              <a:solidFill>
                <a:schemeClr val="dk1"/>
              </a:solidFill>
            </a:endParaRPr>
          </a:p>
          <a:p>
            <a:pPr indent="0" lvl="0" marL="0" rtl="0" algn="l">
              <a:spcBef>
                <a:spcPts val="0"/>
              </a:spcBef>
              <a:spcAft>
                <a:spcPts val="0"/>
              </a:spcAft>
              <a:buNone/>
            </a:pPr>
            <a:r>
              <a:rPr lang="en">
                <a:solidFill>
                  <a:schemeClr val="dk1"/>
                </a:solidFill>
              </a:rPr>
              <a:t>these fabric trips fabric chips that connect to the fabric which is just a bunch of wires hooking up all the line</a:t>
            </a:r>
            <a:endParaRPr>
              <a:solidFill>
                <a:schemeClr val="dk1"/>
              </a:solidFill>
            </a:endParaRPr>
          </a:p>
          <a:p>
            <a:pPr indent="0" lvl="0" marL="0" rtl="0" algn="l">
              <a:spcBef>
                <a:spcPts val="0"/>
              </a:spcBef>
              <a:spcAft>
                <a:spcPts val="0"/>
              </a:spcAft>
              <a:buNone/>
            </a:pPr>
            <a:r>
              <a:rPr lang="en">
                <a:solidFill>
                  <a:schemeClr val="dk1"/>
                </a:solidFill>
              </a:rPr>
              <a:t>19:58</a:t>
            </a:r>
            <a:endParaRPr>
              <a:solidFill>
                <a:schemeClr val="dk1"/>
              </a:solidFill>
            </a:endParaRPr>
          </a:p>
          <a:p>
            <a:pPr indent="0" lvl="0" marL="0" rtl="0" algn="l">
              <a:spcBef>
                <a:spcPts val="0"/>
              </a:spcBef>
              <a:spcAft>
                <a:spcPts val="0"/>
              </a:spcAft>
              <a:buNone/>
            </a:pPr>
            <a:r>
              <a:rPr lang="en">
                <a:solidFill>
                  <a:schemeClr val="dk1"/>
                </a:solidFill>
              </a:rPr>
              <a:t>cards and in reality it's that big metal box with lots of line cards slotted</a:t>
            </a:r>
            <a:endParaRPr>
              <a:solidFill>
                <a:schemeClr val="dk1"/>
              </a:solidFill>
            </a:endParaRPr>
          </a:p>
          <a:p>
            <a:pPr indent="0" lvl="0" marL="0" rtl="0" algn="l">
              <a:spcBef>
                <a:spcPts val="0"/>
              </a:spcBef>
              <a:spcAft>
                <a:spcPts val="0"/>
              </a:spcAft>
              <a:buNone/>
            </a:pPr>
            <a:r>
              <a:rPr lang="en">
                <a:solidFill>
                  <a:schemeClr val="dk1"/>
                </a:solidFill>
              </a:rPr>
              <a:t>20:05</a:t>
            </a:r>
            <a:endParaRPr>
              <a:solidFill>
                <a:schemeClr val="dk1"/>
              </a:solidFill>
            </a:endParaRPr>
          </a:p>
          <a:p>
            <a:pPr indent="0" lvl="0" marL="0" rtl="0" algn="l">
              <a:spcBef>
                <a:spcPts val="0"/>
              </a:spcBef>
              <a:spcAft>
                <a:spcPts val="0"/>
              </a:spcAft>
              <a:buNone/>
            </a:pPr>
            <a:r>
              <a:rPr lang="en">
                <a:solidFill>
                  <a:schemeClr val="dk1"/>
                </a:solidFill>
              </a:rPr>
              <a:t>in any thoughts on the picture</a:t>
            </a:r>
            <a:endParaRPr>
              <a:solidFill>
                <a:schemeClr val="dk1"/>
              </a:solidFill>
            </a:endParaRPr>
          </a:p>
          <a:p>
            <a:pPr indent="0" lvl="0" marL="0" rtl="0" algn="l">
              <a:spcBef>
                <a:spcPts val="0"/>
              </a:spcBef>
              <a:spcAft>
                <a:spcPts val="0"/>
              </a:spcAft>
              <a:buNone/>
            </a:pPr>
            <a:r>
              <a:rPr lang="en">
                <a:solidFill>
                  <a:schemeClr val="dk1"/>
                </a:solidFill>
              </a:rPr>
              <a:t>20:11</a:t>
            </a:r>
            <a:endParaRPr>
              <a:solidFill>
                <a:schemeClr val="dk1"/>
              </a:solidFill>
            </a:endParaRPr>
          </a:p>
          <a:p>
            <a:pPr indent="0" lvl="0" marL="0" rtl="0" algn="l">
              <a:spcBef>
                <a:spcPts val="0"/>
              </a:spcBef>
              <a:spcAft>
                <a:spcPts val="0"/>
              </a:spcAft>
              <a:buNone/>
            </a:pPr>
            <a:r>
              <a:rPr lang="en">
                <a:solidFill>
                  <a:schemeClr val="dk1"/>
                </a:solidFill>
              </a:rPr>
              <a:t>okay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d476ffb6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d476ffb6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now that we have a full picture of the router we can think about what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20:16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parts are responsible for each of the three planes so we already said the data plane is handled by the line cards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packets come in on the port you send them to the forwarding chip which figures out the next toop if the next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20:30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toop is on a different line card then we send that packet through the fabric which is a bunch of wires we find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correct output line card and then we send the packet out of the correct Port so all of this is being done between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20:42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 cards and notice that the controller card is great out here it doesn't participate in forwarding only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20:48</a:t>
            </a:r>
            <a:endParaRPr>
              <a:solidFill>
                <a:schemeClr val="dk1"/>
              </a:solidFill>
            </a:endParaRPr>
          </a:p>
          <a:p>
            <a:pPr indent="0" lvl="0" marL="0" rtl="0" algn="l">
              <a:spcBef>
                <a:spcPts val="0"/>
              </a:spcBef>
              <a:spcAft>
                <a:spcPts val="0"/>
              </a:spcAft>
              <a:buNone/>
            </a:pPr>
            <a:r>
              <a:rPr lang="en">
                <a:solidFill>
                  <a:schemeClr val="dk1"/>
                </a:solidFill>
              </a:rPr>
              <a:t>the line cards have to work on forwarding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d476ffb65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d476ffb65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then we have the control plane and now the line cards are mostly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20:55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grayed out because we don't use the line cards to run routing protocols the routing protocol is run by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 CPU so this guy talks to other routers using distance Vector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21:06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state it sends advertisements it receives advertisements and it programs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forwarding tables accordingly and if it does learn an updated forwarding table it does have to go to the line cards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forwarding chips and say hey the forwarding table is actually changed so let me burn the new forwarding table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onto this chip so that you know what the correct lead is forward ing table is so there's some like memory on here 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something and you write the new forwarding table on that memory so these are the things that are active in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21:38</a:t>
            </a:r>
            <a:endParaRPr>
              <a:solidFill>
                <a:schemeClr val="dk1"/>
              </a:solidFill>
            </a:endParaRPr>
          </a:p>
          <a:p>
            <a:pPr indent="0" lvl="0" marL="0" rtl="0" algn="l">
              <a:spcBef>
                <a:spcPts val="0"/>
              </a:spcBef>
              <a:spcAft>
                <a:spcPts val="0"/>
              </a:spcAft>
              <a:buNone/>
            </a:pPr>
            <a:r>
              <a:rPr lang="en">
                <a:solidFill>
                  <a:schemeClr val="dk1"/>
                </a:solidFill>
              </a:rPr>
              <a:t>control plane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ed476ffb65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ed476ffb65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finally there's the management plane we already said this is done by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controller card no one else has to participate in this and it can output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21:49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Diagnostics like telling you about analytics and what links have been used and what links haven't or if something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21:55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has gone wrong and it can also receive configuration from the user so it talks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22:01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the operator and does configuration 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22:08</a:t>
            </a:r>
            <a:endParaRPr>
              <a:solidFill>
                <a:schemeClr val="dk1"/>
              </a:solidFill>
            </a:endParaRPr>
          </a:p>
          <a:p>
            <a:pPr indent="0" lvl="0" marL="0" rtl="0" algn="l">
              <a:spcBef>
                <a:spcPts val="0"/>
              </a:spcBef>
              <a:spcAft>
                <a:spcPts val="0"/>
              </a:spcAft>
              <a:buNone/>
            </a:pPr>
            <a:r>
              <a:rPr lang="en">
                <a:solidFill>
                  <a:schemeClr val="dk1"/>
                </a:solidFill>
              </a:rPr>
              <a:t>Diagnostics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d476ffb6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d476ffb6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here is the picture of the router that you saw earlier we can actually break it down now so it's kind</a:t>
            </a:r>
            <a:endParaRPr/>
          </a:p>
          <a:p>
            <a:pPr indent="0" lvl="0" marL="0" rtl="0" algn="l">
              <a:spcBef>
                <a:spcPts val="0"/>
              </a:spcBef>
              <a:spcAft>
                <a:spcPts val="0"/>
              </a:spcAft>
              <a:buClr>
                <a:schemeClr val="dk1"/>
              </a:buClr>
              <a:buSzPts val="1100"/>
              <a:buFont typeface="Arial"/>
              <a:buNone/>
            </a:pPr>
            <a:r>
              <a:rPr lang="en"/>
              <a:t>22:14</a:t>
            </a:r>
            <a:endParaRPr/>
          </a:p>
          <a:p>
            <a:pPr indent="0" lvl="0" marL="0" rtl="0" algn="l">
              <a:spcBef>
                <a:spcPts val="0"/>
              </a:spcBef>
              <a:spcAft>
                <a:spcPts val="0"/>
              </a:spcAft>
              <a:buClr>
                <a:schemeClr val="dk1"/>
              </a:buClr>
              <a:buSzPts val="1100"/>
              <a:buFont typeface="Arial"/>
              <a:buNone/>
            </a:pPr>
            <a:r>
              <a:rPr lang="en"/>
              <a:t>of hard to see but if you squint you can see that these are the line cards you see how there's like a slot and you can</a:t>
            </a:r>
            <a:endParaRPr/>
          </a:p>
          <a:p>
            <a:pPr indent="0" lvl="0" marL="0" rtl="0" algn="l">
              <a:spcBef>
                <a:spcPts val="0"/>
              </a:spcBef>
              <a:spcAft>
                <a:spcPts val="0"/>
              </a:spcAft>
              <a:buClr>
                <a:schemeClr val="dk1"/>
              </a:buClr>
              <a:buSzPts val="1100"/>
              <a:buFont typeface="Arial"/>
              <a:buNone/>
            </a:pPr>
            <a:r>
              <a:rPr lang="en"/>
              <a:t>22:20</a:t>
            </a:r>
            <a:endParaRPr/>
          </a:p>
          <a:p>
            <a:pPr indent="0" lvl="0" marL="0" rtl="0" algn="l">
              <a:spcBef>
                <a:spcPts val="0"/>
              </a:spcBef>
              <a:spcAft>
                <a:spcPts val="0"/>
              </a:spcAft>
              <a:buClr>
                <a:schemeClr val="dk1"/>
              </a:buClr>
              <a:buSzPts val="1100"/>
              <a:buFont typeface="Arial"/>
              <a:buNone/>
            </a:pPr>
            <a:r>
              <a:rPr lang="en"/>
              <a:t>slot the line card itself with the chip and the ports into one of these slots</a:t>
            </a:r>
            <a:endParaRPr/>
          </a:p>
          <a:p>
            <a:pPr indent="0" lvl="0" marL="0" rtl="0" algn="l">
              <a:spcBef>
                <a:spcPts val="0"/>
              </a:spcBef>
              <a:spcAft>
                <a:spcPts val="0"/>
              </a:spcAft>
              <a:buClr>
                <a:schemeClr val="dk1"/>
              </a:buClr>
              <a:buSzPts val="1100"/>
              <a:buFont typeface="Arial"/>
              <a:buNone/>
            </a:pPr>
            <a:r>
              <a:rPr lang="en"/>
              <a:t>22:25</a:t>
            </a:r>
            <a:endParaRPr/>
          </a:p>
          <a:p>
            <a:pPr indent="0" lvl="0" marL="0" rtl="0" algn="l">
              <a:spcBef>
                <a:spcPts val="0"/>
              </a:spcBef>
              <a:spcAft>
                <a:spcPts val="0"/>
              </a:spcAft>
              <a:buClr>
                <a:schemeClr val="dk1"/>
              </a:buClr>
              <a:buSzPts val="1100"/>
              <a:buFont typeface="Arial"/>
              <a:buNone/>
            </a:pPr>
            <a:r>
              <a:rPr lang="en"/>
              <a:t>which is kind of useful there's a controller card which I am told is down here I have never touched this router in</a:t>
            </a:r>
            <a:endParaRPr/>
          </a:p>
          <a:p>
            <a:pPr indent="0" lvl="0" marL="0" rtl="0" algn="l">
              <a:spcBef>
                <a:spcPts val="0"/>
              </a:spcBef>
              <a:spcAft>
                <a:spcPts val="0"/>
              </a:spcAft>
              <a:buClr>
                <a:schemeClr val="dk1"/>
              </a:buClr>
              <a:buSzPts val="1100"/>
              <a:buFont typeface="Arial"/>
              <a:buNone/>
            </a:pPr>
            <a:r>
              <a:rPr lang="en"/>
              <a:t>22:31</a:t>
            </a:r>
            <a:endParaRPr/>
          </a:p>
          <a:p>
            <a:pPr indent="0" lvl="0" marL="0" rtl="0" algn="l">
              <a:spcBef>
                <a:spcPts val="0"/>
              </a:spcBef>
              <a:spcAft>
                <a:spcPts val="0"/>
              </a:spcAft>
              <a:buClr>
                <a:schemeClr val="dk1"/>
              </a:buClr>
              <a:buSzPts val="1100"/>
              <a:buFont typeface="Arial"/>
              <a:buNone/>
            </a:pPr>
            <a:r>
              <a:rPr lang="en"/>
              <a:t>real life but the controller card is apparently down here so you slot that in and it has a CPU on it there are a bunch</a:t>
            </a:r>
            <a:endParaRPr/>
          </a:p>
          <a:p>
            <a:pPr indent="0" lvl="0" marL="0" rtl="0" algn="l">
              <a:spcBef>
                <a:spcPts val="0"/>
              </a:spcBef>
              <a:spcAft>
                <a:spcPts val="0"/>
              </a:spcAft>
              <a:buNone/>
            </a:pPr>
            <a:r>
              <a:rPr lang="en"/>
              <a:t>22:37</a:t>
            </a:r>
            <a:endParaRPr/>
          </a:p>
          <a:p>
            <a:pPr indent="0" lvl="0" marL="0" rtl="0" algn="l">
              <a:spcBef>
                <a:spcPts val="0"/>
              </a:spcBef>
              <a:spcAft>
                <a:spcPts val="0"/>
              </a:spcAft>
              <a:buNone/>
            </a:pPr>
            <a:r>
              <a:rPr lang="en"/>
              <a:t>of fans cuz this thing gets hot and you have to cool it like your computer but even hotter and supposedly I am told</a:t>
            </a:r>
            <a:endParaRPr/>
          </a:p>
          <a:p>
            <a:pPr indent="0" lvl="0" marL="0" rtl="0" algn="l">
              <a:spcBef>
                <a:spcPts val="0"/>
              </a:spcBef>
              <a:spcAft>
                <a:spcPts val="0"/>
              </a:spcAft>
              <a:buNone/>
            </a:pPr>
            <a:r>
              <a:rPr lang="en"/>
              <a:t>22:44</a:t>
            </a:r>
            <a:endParaRPr/>
          </a:p>
          <a:p>
            <a:pPr indent="0" lvl="0" marL="0" rtl="0" algn="l">
              <a:spcBef>
                <a:spcPts val="0"/>
              </a:spcBef>
              <a:spcAft>
                <a:spcPts val="0"/>
              </a:spcAft>
              <a:buNone/>
            </a:pPr>
            <a:r>
              <a:rPr lang="en"/>
              <a:t>that the 06 up here stands for the fact that there are six slots where you can put things in so you can slot in four</a:t>
            </a:r>
            <a:endParaRPr/>
          </a:p>
          <a:p>
            <a:pPr indent="0" lvl="0" marL="0" rtl="0" algn="l">
              <a:spcBef>
                <a:spcPts val="0"/>
              </a:spcBef>
              <a:spcAft>
                <a:spcPts val="0"/>
              </a:spcAft>
              <a:buNone/>
            </a:pPr>
            <a:r>
              <a:rPr lang="en"/>
              <a:t>22:51</a:t>
            </a:r>
            <a:endParaRPr/>
          </a:p>
          <a:p>
            <a:pPr indent="0" lvl="0" marL="0" rtl="0" algn="l">
              <a:spcBef>
                <a:spcPts val="0"/>
              </a:spcBef>
              <a:spcAft>
                <a:spcPts val="0"/>
              </a:spcAft>
              <a:buNone/>
            </a:pPr>
            <a:r>
              <a:rPr lang="en"/>
              <a:t>line cards two controllers that is apparently what the six means from the manufacturer but I've never touched this</a:t>
            </a:r>
            <a:endParaRPr/>
          </a:p>
          <a:p>
            <a:pPr indent="0" lvl="0" marL="0" rtl="0" algn="l">
              <a:spcBef>
                <a:spcPts val="0"/>
              </a:spcBef>
              <a:spcAft>
                <a:spcPts val="0"/>
              </a:spcAft>
              <a:buNone/>
            </a:pPr>
            <a:r>
              <a:rPr lang="en"/>
              <a:t>22:57</a:t>
            </a:r>
            <a:endParaRPr/>
          </a:p>
          <a:p>
            <a:pPr indent="0" lvl="0" marL="0" rtl="0" algn="l">
              <a:spcBef>
                <a:spcPts val="0"/>
              </a:spcBef>
              <a:spcAft>
                <a:spcPts val="0"/>
              </a:spcAft>
              <a:buNone/>
            </a:pPr>
            <a:r>
              <a:rPr lang="en"/>
              <a:t>so we'll take the word of what the slide says but really what this means is the router isn't really just one computer</a:t>
            </a:r>
            <a:endParaRPr/>
          </a:p>
          <a:p>
            <a:pPr indent="0" lvl="0" marL="0" rtl="0" algn="l">
              <a:spcBef>
                <a:spcPts val="0"/>
              </a:spcBef>
              <a:spcAft>
                <a:spcPts val="0"/>
              </a:spcAft>
              <a:buNone/>
            </a:pPr>
            <a:r>
              <a:rPr lang="en"/>
              <a:t>23:03</a:t>
            </a:r>
            <a:endParaRPr/>
          </a:p>
          <a:p>
            <a:pPr indent="0" lvl="0" marL="0" rtl="0" algn="l">
              <a:spcBef>
                <a:spcPts val="0"/>
              </a:spcBef>
              <a:spcAft>
                <a:spcPts val="0"/>
              </a:spcAft>
              <a:buNone/>
            </a:pPr>
            <a:r>
              <a:rPr lang="en"/>
              <a:t>with one CPU that's forwarding packets it's a lot of computers with all these different chips across different slots</a:t>
            </a:r>
            <a:endParaRPr/>
          </a:p>
          <a:p>
            <a:pPr indent="0" lvl="0" marL="0" rtl="0" algn="l">
              <a:spcBef>
                <a:spcPts val="0"/>
              </a:spcBef>
              <a:spcAft>
                <a:spcPts val="0"/>
              </a:spcAft>
              <a:buNone/>
            </a:pPr>
            <a:r>
              <a:rPr lang="en"/>
              <a:t>23:10</a:t>
            </a:r>
            <a:endParaRPr/>
          </a:p>
          <a:p>
            <a:pPr indent="0" lvl="0" marL="0" rtl="0" algn="l">
              <a:spcBef>
                <a:spcPts val="0"/>
              </a:spcBef>
              <a:spcAft>
                <a:spcPts val="0"/>
              </a:spcAft>
              <a:buNone/>
            </a:pPr>
            <a:r>
              <a:rPr lang="en"/>
              <a:t>for forwarding packets that's kind of cool it's a view inside of the</a:t>
            </a:r>
            <a:endParaRPr/>
          </a:p>
          <a:p>
            <a:pPr indent="0" lvl="0" marL="0" rtl="0" algn="l">
              <a:spcBef>
                <a:spcPts val="0"/>
              </a:spcBef>
              <a:spcAft>
                <a:spcPts val="0"/>
              </a:spcAft>
              <a:buNone/>
            </a:pPr>
            <a:r>
              <a:rPr lang="en"/>
              <a:t>23:19</a:t>
            </a:r>
            <a:endParaRPr/>
          </a:p>
          <a:p>
            <a:pPr indent="0" lvl="0" marL="0" rtl="0" algn="l">
              <a:spcBef>
                <a:spcPts val="0"/>
              </a:spcBef>
              <a:spcAft>
                <a:spcPts val="0"/>
              </a:spcAft>
              <a:buClr>
                <a:schemeClr val="dk1"/>
              </a:buClr>
              <a:buSzPts val="1100"/>
              <a:buFont typeface="Arial"/>
              <a:buNone/>
            </a:pPr>
            <a:r>
              <a:rPr lang="en"/>
              <a:t>router okay any thoughts on the tour inside of a router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ed476ffb65_0_12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ed476ffb65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now that we've taken a tour of what's inside the routers let's think about the different packets that the</a:t>
            </a:r>
            <a:endParaRPr/>
          </a:p>
          <a:p>
            <a:pPr indent="0" lvl="0" marL="0" rtl="0" algn="l">
              <a:spcBef>
                <a:spcPts val="0"/>
              </a:spcBef>
              <a:spcAft>
                <a:spcPts val="0"/>
              </a:spcAft>
              <a:buClr>
                <a:schemeClr val="dk1"/>
              </a:buClr>
              <a:buSzPts val="1100"/>
              <a:buFont typeface="Arial"/>
              <a:buNone/>
            </a:pPr>
            <a:r>
              <a:rPr lang="en"/>
              <a:t>24:12</a:t>
            </a:r>
            <a:endParaRPr/>
          </a:p>
          <a:p>
            <a:pPr indent="0" lvl="0" marL="0" rtl="0" algn="l">
              <a:spcBef>
                <a:spcPts val="0"/>
              </a:spcBef>
              <a:spcAft>
                <a:spcPts val="0"/>
              </a:spcAft>
              <a:buClr>
                <a:schemeClr val="dk1"/>
              </a:buClr>
              <a:buSzPts val="1100"/>
              <a:buFont typeface="Arial"/>
              <a:buNone/>
            </a:pPr>
            <a:r>
              <a:rPr lang="en"/>
              <a:t>router has to process throughout its lifetime there's three types of packets that the router can receive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d476ffb65_0_14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d476ffb6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today we're going</a:t>
            </a:r>
            <a:endParaRPr/>
          </a:p>
          <a:p>
            <a:pPr indent="0" lvl="0" marL="0" rtl="0" algn="l">
              <a:spcBef>
                <a:spcPts val="0"/>
              </a:spcBef>
              <a:spcAft>
                <a:spcPts val="0"/>
              </a:spcAft>
              <a:buClr>
                <a:schemeClr val="dk1"/>
              </a:buClr>
              <a:buSzPts val="1100"/>
              <a:buFont typeface="Arial"/>
              <a:buNone/>
            </a:pPr>
            <a:r>
              <a:rPr lang="en"/>
              <a:t>0:51</a:t>
            </a:r>
            <a:endParaRPr/>
          </a:p>
          <a:p>
            <a:pPr indent="0" lvl="0" marL="0" rtl="0" algn="l">
              <a:spcBef>
                <a:spcPts val="0"/>
              </a:spcBef>
              <a:spcAft>
                <a:spcPts val="0"/>
              </a:spcAft>
              <a:buClr>
                <a:schemeClr val="dk1"/>
              </a:buClr>
              <a:buSzPts val="1100"/>
              <a:buFont typeface="Arial"/>
              <a:buNone/>
            </a:pPr>
            <a:r>
              <a:rPr lang="en"/>
              <a:t>to take a little bit of a break from routing protocols and we'll have a discussion on how do you actually build</a:t>
            </a:r>
            <a:endParaRPr/>
          </a:p>
          <a:p>
            <a:pPr indent="0" lvl="0" marL="0" rtl="0" algn="l">
              <a:spcBef>
                <a:spcPts val="0"/>
              </a:spcBef>
              <a:spcAft>
                <a:spcPts val="0"/>
              </a:spcAft>
              <a:buClr>
                <a:schemeClr val="dk1"/>
              </a:buClr>
              <a:buSzPts val="1100"/>
              <a:buFont typeface="Arial"/>
              <a:buNone/>
            </a:pPr>
            <a:r>
              <a:rPr lang="en"/>
              <a:t>0:58</a:t>
            </a:r>
            <a:endParaRPr/>
          </a:p>
          <a:p>
            <a:pPr indent="0" lvl="0" marL="0" rtl="0" algn="l">
              <a:spcBef>
                <a:spcPts val="0"/>
              </a:spcBef>
              <a:spcAft>
                <a:spcPts val="0"/>
              </a:spcAft>
              <a:buClr>
                <a:schemeClr val="dk1"/>
              </a:buClr>
              <a:buSzPts val="1100"/>
              <a:buFont typeface="Arial"/>
              <a:buNone/>
            </a:pPr>
            <a:r>
              <a:rPr lang="en"/>
              <a:t>a router in real life - what they look like, where they are, packet types, and forwarding hardware and algorithms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d476ffb65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d476ffb65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 we can think about what parts of the router have to handle them there's the user packet this</a:t>
            </a:r>
            <a:endParaRPr/>
          </a:p>
          <a:p>
            <a:pPr indent="0" lvl="0" marL="0" rtl="0" algn="l">
              <a:spcBef>
                <a:spcPts val="0"/>
              </a:spcBef>
              <a:spcAft>
                <a:spcPts val="0"/>
              </a:spcAft>
              <a:buClr>
                <a:schemeClr val="dk1"/>
              </a:buClr>
              <a:buSzPts val="1100"/>
              <a:buFont typeface="Arial"/>
              <a:buNone/>
            </a:pPr>
            <a:r>
              <a:rPr lang="en"/>
              <a:t>24:24</a:t>
            </a:r>
            <a:endParaRPr/>
          </a:p>
          <a:p>
            <a:pPr indent="0" lvl="0" marL="0" rtl="0" algn="l">
              <a:spcBef>
                <a:spcPts val="0"/>
              </a:spcBef>
              <a:spcAft>
                <a:spcPts val="0"/>
              </a:spcAft>
              <a:buClr>
                <a:schemeClr val="dk1"/>
              </a:buClr>
              <a:buSzPts val="1100"/>
              <a:buFont typeface="Arial"/>
              <a:buNone/>
            </a:pPr>
            <a:r>
              <a:rPr lang="en"/>
              <a:t>is packets with data in them that the P the router house to forward you've already seen these before these are the</a:t>
            </a:r>
            <a:endParaRPr/>
          </a:p>
          <a:p>
            <a:pPr indent="0" lvl="0" marL="0" rtl="0" algn="l">
              <a:spcBef>
                <a:spcPts val="0"/>
              </a:spcBef>
              <a:spcAft>
                <a:spcPts val="0"/>
              </a:spcAft>
              <a:buClr>
                <a:schemeClr val="dk1"/>
              </a:buClr>
              <a:buSzPts val="1100"/>
              <a:buFont typeface="Arial"/>
              <a:buNone/>
            </a:pPr>
            <a:r>
              <a:rPr lang="en"/>
              <a:t>24:31</a:t>
            </a:r>
            <a:endParaRPr/>
          </a:p>
          <a:p>
            <a:pPr indent="0" lvl="0" marL="0" rtl="0" algn="l">
              <a:spcBef>
                <a:spcPts val="0"/>
              </a:spcBef>
              <a:spcAft>
                <a:spcPts val="0"/>
              </a:spcAft>
              <a:buClr>
                <a:schemeClr val="dk1"/>
              </a:buClr>
              <a:buSzPts val="1100"/>
              <a:buFont typeface="Arial"/>
              <a:buNone/>
            </a:pPr>
            <a:r>
              <a:rPr lang="en"/>
              <a:t>packets that you're forwarding back and forth during routing and usually this is</a:t>
            </a:r>
            <a:endParaRPr/>
          </a:p>
          <a:p>
            <a:pPr indent="0" lvl="0" marL="0" rtl="0" algn="l">
              <a:spcBef>
                <a:spcPts val="0"/>
              </a:spcBef>
              <a:spcAft>
                <a:spcPts val="0"/>
              </a:spcAft>
              <a:buClr>
                <a:schemeClr val="dk1"/>
              </a:buClr>
              <a:buSzPts val="1100"/>
              <a:buFont typeface="Arial"/>
              <a:buNone/>
            </a:pPr>
            <a:r>
              <a:rPr lang="en"/>
              <a:t>24:37</a:t>
            </a:r>
            <a:endParaRPr/>
          </a:p>
          <a:p>
            <a:pPr indent="0" lvl="0" marL="0" rtl="0" algn="l">
              <a:spcBef>
                <a:spcPts val="0"/>
              </a:spcBef>
              <a:spcAft>
                <a:spcPts val="0"/>
              </a:spcAft>
              <a:buClr>
                <a:schemeClr val="dk1"/>
              </a:buClr>
              <a:buSzPts val="1100"/>
              <a:buFont typeface="Arial"/>
              <a:buNone/>
            </a:pPr>
            <a:r>
              <a:rPr lang="en"/>
              <a:t>the most common type of packet that you receive you receive tons of packets and your job is just to forward them and the</a:t>
            </a:r>
            <a:endParaRPr/>
          </a:p>
          <a:p>
            <a:pPr indent="0" lvl="0" marL="0" rtl="0" algn="l">
              <a:spcBef>
                <a:spcPts val="0"/>
              </a:spcBef>
              <a:spcAft>
                <a:spcPts val="0"/>
              </a:spcAft>
              <a:buClr>
                <a:schemeClr val="dk1"/>
              </a:buClr>
              <a:buSzPts val="1100"/>
              <a:buFont typeface="Arial"/>
              <a:buNone/>
            </a:pPr>
            <a:r>
              <a:rPr lang="en"/>
              <a:t>24:43</a:t>
            </a:r>
            <a:endParaRPr/>
          </a:p>
          <a:p>
            <a:pPr indent="0" lvl="0" marL="0" rtl="0" algn="l">
              <a:spcBef>
                <a:spcPts val="0"/>
              </a:spcBef>
              <a:spcAft>
                <a:spcPts val="0"/>
              </a:spcAft>
              <a:buClr>
                <a:schemeClr val="dk1"/>
              </a:buClr>
              <a:buSzPts val="1100"/>
              <a:buFont typeface="Arial"/>
              <a:buNone/>
            </a:pPr>
            <a:r>
              <a:rPr lang="en"/>
              <a:t>forwarding chip looks up how to forward these packets and if you have to send it to a different line card use the fabric</a:t>
            </a:r>
            <a:endParaRPr/>
          </a:p>
          <a:p>
            <a:pPr indent="0" lvl="0" marL="0" rtl="0" algn="l">
              <a:spcBef>
                <a:spcPts val="0"/>
              </a:spcBef>
              <a:spcAft>
                <a:spcPts val="0"/>
              </a:spcAft>
              <a:buClr>
                <a:schemeClr val="dk1"/>
              </a:buClr>
              <a:buSzPts val="1100"/>
              <a:buFont typeface="Arial"/>
              <a:buNone/>
            </a:pPr>
            <a:r>
              <a:rPr lang="en"/>
              <a:t>24:50</a:t>
            </a:r>
            <a:endParaRPr/>
          </a:p>
          <a:p>
            <a:pPr indent="0" lvl="0" marL="0" rtl="0" algn="l">
              <a:spcBef>
                <a:spcPts val="0"/>
              </a:spcBef>
              <a:spcAft>
                <a:spcPts val="0"/>
              </a:spcAft>
              <a:buClr>
                <a:schemeClr val="dk1"/>
              </a:buClr>
              <a:buSzPts val="1100"/>
              <a:buFont typeface="Arial"/>
              <a:buNone/>
            </a:pPr>
            <a:r>
              <a:rPr lang="en"/>
              <a:t>like we saw the second type of packet is control plane packets these are things</a:t>
            </a:r>
            <a:endParaRPr/>
          </a:p>
          <a:p>
            <a:pPr indent="0" lvl="0" marL="0" rtl="0" algn="l">
              <a:spcBef>
                <a:spcPts val="0"/>
              </a:spcBef>
              <a:spcAft>
                <a:spcPts val="0"/>
              </a:spcAft>
              <a:buClr>
                <a:schemeClr val="dk1"/>
              </a:buClr>
              <a:buSzPts val="1100"/>
              <a:buFont typeface="Arial"/>
              <a:buNone/>
            </a:pPr>
            <a:r>
              <a:rPr lang="en"/>
              <a:t>24:55</a:t>
            </a:r>
            <a:endParaRPr/>
          </a:p>
          <a:p>
            <a:pPr indent="0" lvl="0" marL="0" rtl="0" algn="l">
              <a:spcBef>
                <a:spcPts val="0"/>
              </a:spcBef>
              <a:spcAft>
                <a:spcPts val="0"/>
              </a:spcAft>
              <a:buClr>
                <a:schemeClr val="dk1"/>
              </a:buClr>
              <a:buSzPts val="1100"/>
              <a:buFont typeface="Arial"/>
              <a:buNone/>
            </a:pPr>
            <a:r>
              <a:rPr lang="en"/>
              <a:t>like the advertisements in the routing protocols those are actually destined for the router itself so the user</a:t>
            </a:r>
            <a:endParaRPr/>
          </a:p>
          <a:p>
            <a:pPr indent="0" lvl="0" marL="0" rtl="0" algn="l">
              <a:spcBef>
                <a:spcPts val="0"/>
              </a:spcBef>
              <a:spcAft>
                <a:spcPts val="0"/>
              </a:spcAft>
              <a:buClr>
                <a:schemeClr val="dk1"/>
              </a:buClr>
              <a:buSzPts val="1100"/>
              <a:buFont typeface="Arial"/>
              <a:buNone/>
            </a:pPr>
            <a:r>
              <a:rPr lang="en"/>
              <a:t>25:01</a:t>
            </a:r>
            <a:endParaRPr/>
          </a:p>
          <a:p>
            <a:pPr indent="0" lvl="0" marL="0" rtl="0" algn="l">
              <a:spcBef>
                <a:spcPts val="0"/>
              </a:spcBef>
              <a:spcAft>
                <a:spcPts val="0"/>
              </a:spcAft>
              <a:buClr>
                <a:schemeClr val="dk1"/>
              </a:buClr>
              <a:buSzPts val="1100"/>
              <a:buFont typeface="Arial"/>
              <a:buNone/>
            </a:pPr>
            <a:r>
              <a:rPr lang="en"/>
              <a:t>packets they're not meant for the router the router is just an intermediate hop and it needs to forward the packet</a:t>
            </a:r>
            <a:endParaRPr/>
          </a:p>
          <a:p>
            <a:pPr indent="0" lvl="0" marL="0" rtl="0" algn="l">
              <a:spcBef>
                <a:spcPts val="0"/>
              </a:spcBef>
              <a:spcAft>
                <a:spcPts val="0"/>
              </a:spcAft>
              <a:buClr>
                <a:schemeClr val="dk1"/>
              </a:buClr>
              <a:buSzPts val="1100"/>
              <a:buFont typeface="Arial"/>
              <a:buNone/>
            </a:pPr>
            <a:r>
              <a:rPr lang="en"/>
              <a:t>25:07</a:t>
            </a:r>
            <a:endParaRPr/>
          </a:p>
          <a:p>
            <a:pPr indent="0" lvl="0" marL="0" rtl="0" algn="l">
              <a:spcBef>
                <a:spcPts val="0"/>
              </a:spcBef>
              <a:spcAft>
                <a:spcPts val="0"/>
              </a:spcAft>
              <a:buClr>
                <a:schemeClr val="dk1"/>
              </a:buClr>
              <a:buSzPts val="1100"/>
              <a:buFont typeface="Arial"/>
              <a:buNone/>
            </a:pPr>
            <a:r>
              <a:rPr lang="en"/>
              <a:t>closer to its destination but these control plane packets those are for the router the router is the intended</a:t>
            </a:r>
            <a:endParaRPr/>
          </a:p>
          <a:p>
            <a:pPr indent="0" lvl="0" marL="0" rtl="0" algn="l">
              <a:spcBef>
                <a:spcPts val="0"/>
              </a:spcBef>
              <a:spcAft>
                <a:spcPts val="0"/>
              </a:spcAft>
              <a:buClr>
                <a:schemeClr val="dk1"/>
              </a:buClr>
              <a:buSzPts val="1100"/>
              <a:buFont typeface="Arial"/>
              <a:buNone/>
            </a:pPr>
            <a:r>
              <a:rPr lang="en"/>
              <a:t>25:13</a:t>
            </a:r>
            <a:endParaRPr/>
          </a:p>
          <a:p>
            <a:pPr indent="0" lvl="0" marL="0" rtl="0" algn="l">
              <a:spcBef>
                <a:spcPts val="0"/>
              </a:spcBef>
              <a:spcAft>
                <a:spcPts val="0"/>
              </a:spcAft>
              <a:buClr>
                <a:schemeClr val="dk1"/>
              </a:buClr>
              <a:buSzPts val="1100"/>
              <a:buFont typeface="Arial"/>
              <a:buNone/>
            </a:pPr>
            <a:r>
              <a:rPr lang="en"/>
              <a:t>audience for that packet it's being sent to that router for example an</a:t>
            </a:r>
            <a:endParaRPr/>
          </a:p>
          <a:p>
            <a:pPr indent="0" lvl="0" marL="0" rtl="0" algn="l">
              <a:spcBef>
                <a:spcPts val="0"/>
              </a:spcBef>
              <a:spcAft>
                <a:spcPts val="0"/>
              </a:spcAft>
              <a:buClr>
                <a:schemeClr val="dk1"/>
              </a:buClr>
              <a:buSzPts val="1100"/>
              <a:buFont typeface="Arial"/>
              <a:buNone/>
            </a:pPr>
            <a:r>
              <a:rPr lang="en"/>
              <a:t>25:18</a:t>
            </a:r>
            <a:endParaRPr/>
          </a:p>
          <a:p>
            <a:pPr indent="0" lvl="0" marL="0" rtl="0" algn="l">
              <a:spcBef>
                <a:spcPts val="0"/>
              </a:spcBef>
              <a:spcAft>
                <a:spcPts val="0"/>
              </a:spcAft>
              <a:buClr>
                <a:schemeClr val="dk1"/>
              </a:buClr>
              <a:buSzPts val="1100"/>
              <a:buFont typeface="Arial"/>
              <a:buNone/>
            </a:pPr>
            <a:r>
              <a:rPr lang="en"/>
              <a:t>advertisement that says hey I can reach X well then that should be processed by the router and usually what happens if</a:t>
            </a:r>
            <a:endParaRPr/>
          </a:p>
          <a:p>
            <a:pPr indent="0" lvl="0" marL="0" rtl="0" algn="l">
              <a:spcBef>
                <a:spcPts val="0"/>
              </a:spcBef>
              <a:spcAft>
                <a:spcPts val="0"/>
              </a:spcAft>
              <a:buClr>
                <a:schemeClr val="dk1"/>
              </a:buClr>
              <a:buSzPts val="1100"/>
              <a:buFont typeface="Arial"/>
              <a:buNone/>
            </a:pPr>
            <a:r>
              <a:rPr lang="en"/>
              <a:t>25:25</a:t>
            </a:r>
            <a:endParaRPr/>
          </a:p>
          <a:p>
            <a:pPr indent="0" lvl="0" marL="0" rtl="0" algn="l">
              <a:spcBef>
                <a:spcPts val="0"/>
              </a:spcBef>
              <a:spcAft>
                <a:spcPts val="0"/>
              </a:spcAft>
              <a:buClr>
                <a:schemeClr val="dk1"/>
              </a:buClr>
              <a:buSzPts val="1100"/>
              <a:buFont typeface="Arial"/>
              <a:buNone/>
            </a:pPr>
            <a:r>
              <a:rPr lang="en"/>
              <a:t>you receive one of those you send it up to the controller so the controller can run its routing protocol and process</a:t>
            </a:r>
            <a:endParaRPr/>
          </a:p>
          <a:p>
            <a:pPr indent="0" lvl="0" marL="0" rtl="0" algn="l">
              <a:spcBef>
                <a:spcPts val="0"/>
              </a:spcBef>
              <a:spcAft>
                <a:spcPts val="0"/>
              </a:spcAft>
              <a:buClr>
                <a:schemeClr val="dk1"/>
              </a:buClr>
              <a:buSzPts val="1100"/>
              <a:buFont typeface="Arial"/>
              <a:buNone/>
            </a:pPr>
            <a:r>
              <a:rPr lang="en"/>
              <a:t>25:31</a:t>
            </a:r>
            <a:endParaRPr/>
          </a:p>
          <a:p>
            <a:pPr indent="0" lvl="0" marL="0" rtl="0" algn="l">
              <a:spcBef>
                <a:spcPts val="0"/>
              </a:spcBef>
              <a:spcAft>
                <a:spcPts val="0"/>
              </a:spcAft>
              <a:buClr>
                <a:schemeClr val="dk1"/>
              </a:buClr>
              <a:buSzPts val="1100"/>
              <a:buFont typeface="Arial"/>
              <a:buNone/>
            </a:pPr>
            <a:r>
              <a:rPr lang="en"/>
              <a:t>that control plane packet and the final type of traffic is kind of like</a:t>
            </a:r>
            <a:endParaRPr/>
          </a:p>
          <a:p>
            <a:pPr indent="0" lvl="0" marL="0" rtl="0" algn="l">
              <a:spcBef>
                <a:spcPts val="0"/>
              </a:spcBef>
              <a:spcAft>
                <a:spcPts val="0"/>
              </a:spcAft>
              <a:buClr>
                <a:schemeClr val="dk1"/>
              </a:buClr>
              <a:buSzPts val="1100"/>
              <a:buFont typeface="Arial"/>
              <a:buNone/>
            </a:pPr>
            <a:r>
              <a:rPr lang="en"/>
              <a:t>25:37</a:t>
            </a:r>
            <a:endParaRPr/>
          </a:p>
          <a:p>
            <a:pPr indent="0" lvl="0" marL="0" rtl="0" algn="l">
              <a:spcBef>
                <a:spcPts val="0"/>
              </a:spcBef>
              <a:spcAft>
                <a:spcPts val="0"/>
              </a:spcAft>
              <a:buClr>
                <a:schemeClr val="dk1"/>
              </a:buClr>
              <a:buSzPts val="1100"/>
              <a:buFont typeface="Arial"/>
              <a:buNone/>
            </a:pPr>
            <a:r>
              <a:rPr lang="en"/>
              <a:t>everything else so these are packets that are intended for users they're not meant for the router but we aren't able</a:t>
            </a:r>
            <a:endParaRPr/>
          </a:p>
          <a:p>
            <a:pPr indent="0" lvl="0" marL="0" rtl="0" algn="l">
              <a:spcBef>
                <a:spcPts val="0"/>
              </a:spcBef>
              <a:spcAft>
                <a:spcPts val="0"/>
              </a:spcAft>
              <a:buClr>
                <a:schemeClr val="dk1"/>
              </a:buClr>
              <a:buSzPts val="1100"/>
              <a:buFont typeface="Arial"/>
              <a:buNone/>
            </a:pPr>
            <a:r>
              <a:rPr lang="en"/>
              <a:t>25:44</a:t>
            </a:r>
            <a:endParaRPr/>
          </a:p>
          <a:p>
            <a:pPr indent="0" lvl="0" marL="0" rtl="0" algn="l">
              <a:spcBef>
                <a:spcPts val="0"/>
              </a:spcBef>
              <a:spcAft>
                <a:spcPts val="0"/>
              </a:spcAft>
              <a:buClr>
                <a:schemeClr val="dk1"/>
              </a:buClr>
              <a:buSzPts val="1100"/>
              <a:buFont typeface="Arial"/>
              <a:buNone/>
            </a:pPr>
            <a:r>
              <a:rPr lang="en"/>
              <a:t>to forward them right away for some reason so maybe some error has occurred or some special processing is needed in</a:t>
            </a:r>
            <a:endParaRPr/>
          </a:p>
          <a:p>
            <a:pPr indent="0" lvl="0" marL="0" rtl="0" algn="l">
              <a:spcBef>
                <a:spcPts val="0"/>
              </a:spcBef>
              <a:spcAft>
                <a:spcPts val="0"/>
              </a:spcAft>
              <a:buClr>
                <a:schemeClr val="dk1"/>
              </a:buClr>
              <a:buSzPts val="1100"/>
              <a:buFont typeface="Arial"/>
              <a:buNone/>
            </a:pPr>
            <a:r>
              <a:rPr lang="en"/>
              <a:t>25:51</a:t>
            </a:r>
            <a:endParaRPr/>
          </a:p>
          <a:p>
            <a:pPr indent="0" lvl="0" marL="0" rtl="0" algn="l">
              <a:spcBef>
                <a:spcPts val="0"/>
              </a:spcBef>
              <a:spcAft>
                <a:spcPts val="0"/>
              </a:spcAft>
              <a:buClr>
                <a:schemeClr val="dk1"/>
              </a:buClr>
              <a:buSzPts val="1100"/>
              <a:buFont typeface="Arial"/>
              <a:buNone/>
            </a:pPr>
            <a:r>
              <a:rPr lang="en"/>
              <a:t>that case we're not going to just forward it right away we have some extra work to do so we call that punt traffic</a:t>
            </a:r>
            <a:endParaRPr/>
          </a:p>
          <a:p>
            <a:pPr indent="0" lvl="0" marL="0" rtl="0" algn="l">
              <a:spcBef>
                <a:spcPts val="0"/>
              </a:spcBef>
              <a:spcAft>
                <a:spcPts val="0"/>
              </a:spcAft>
              <a:buClr>
                <a:schemeClr val="dk1"/>
              </a:buClr>
              <a:buSzPts val="1100"/>
              <a:buFont typeface="Arial"/>
              <a:buNone/>
            </a:pPr>
            <a:r>
              <a:rPr lang="en"/>
              <a:t>25:58</a:t>
            </a:r>
            <a:endParaRPr/>
          </a:p>
          <a:p>
            <a:pPr indent="0" lvl="0" marL="0" rtl="0" algn="l">
              <a:spcBef>
                <a:spcPts val="0"/>
              </a:spcBef>
              <a:spcAft>
                <a:spcPts val="0"/>
              </a:spcAft>
              <a:buClr>
                <a:schemeClr val="dk1"/>
              </a:buClr>
              <a:buSzPts val="1100"/>
              <a:buFont typeface="Arial"/>
              <a:buNone/>
            </a:pPr>
            <a:r>
              <a:rPr lang="en"/>
              <a:t>and the idea is the forwarding chip says I don't know how to forward this quickly it looks like some extra work is needed</a:t>
            </a:r>
            <a:endParaRPr/>
          </a:p>
          <a:p>
            <a:pPr indent="0" lvl="0" marL="0" rtl="0" algn="l">
              <a:spcBef>
                <a:spcPts val="0"/>
              </a:spcBef>
              <a:spcAft>
                <a:spcPts val="0"/>
              </a:spcAft>
              <a:buClr>
                <a:schemeClr val="dk1"/>
              </a:buClr>
              <a:buSzPts val="1100"/>
              <a:buFont typeface="Arial"/>
              <a:buNone/>
            </a:pPr>
            <a:r>
              <a:rPr lang="en"/>
              <a:t>26:04</a:t>
            </a:r>
            <a:endParaRPr/>
          </a:p>
          <a:p>
            <a:pPr indent="0" lvl="0" marL="0" rtl="0" algn="l">
              <a:spcBef>
                <a:spcPts val="0"/>
              </a:spcBef>
              <a:spcAft>
                <a:spcPts val="0"/>
              </a:spcAft>
              <a:buClr>
                <a:schemeClr val="dk1"/>
              </a:buClr>
              <a:buSzPts val="1100"/>
              <a:buFont typeface="Arial"/>
              <a:buNone/>
            </a:pPr>
            <a:r>
              <a:rPr lang="en"/>
              <a:t>so I will kick this over to the controller and the controller will figure out what to do with this complicated packet and I'll go back to</a:t>
            </a:r>
            <a:endParaRPr/>
          </a:p>
          <a:p>
            <a:pPr indent="0" lvl="0" marL="0" rtl="0" algn="l">
              <a:spcBef>
                <a:spcPts val="0"/>
              </a:spcBef>
              <a:spcAft>
                <a:spcPts val="0"/>
              </a:spcAft>
              <a:buClr>
                <a:schemeClr val="dk1"/>
              </a:buClr>
              <a:buSzPts val="1100"/>
              <a:buFont typeface="Arial"/>
              <a:buNone/>
            </a:pPr>
            <a:r>
              <a:rPr lang="en"/>
              <a:t>26:11</a:t>
            </a:r>
            <a:endParaRPr/>
          </a:p>
          <a:p>
            <a:pPr indent="0" lvl="0" marL="0" rtl="0" algn="l">
              <a:spcBef>
                <a:spcPts val="0"/>
              </a:spcBef>
              <a:spcAft>
                <a:spcPts val="0"/>
              </a:spcAft>
              <a:buClr>
                <a:schemeClr val="dk1"/>
              </a:buClr>
              <a:buSzPts val="1100"/>
              <a:buFont typeface="Arial"/>
              <a:buNone/>
            </a:pPr>
            <a:r>
              <a:rPr lang="en"/>
              <a:t>my job of forwarding packets that are easy to forward in this first category so it's called punt because you punt it</a:t>
            </a:r>
            <a:endParaRPr/>
          </a:p>
          <a:p>
            <a:pPr indent="0" lvl="0" marL="0" rtl="0" algn="l">
              <a:spcBef>
                <a:spcPts val="0"/>
              </a:spcBef>
              <a:spcAft>
                <a:spcPts val="0"/>
              </a:spcAft>
              <a:buClr>
                <a:schemeClr val="dk1"/>
              </a:buClr>
              <a:buSzPts val="1100"/>
              <a:buFont typeface="Arial"/>
              <a:buNone/>
            </a:pPr>
            <a:r>
              <a:rPr lang="en"/>
              <a:t>26:18</a:t>
            </a:r>
            <a:endParaRPr/>
          </a:p>
          <a:p>
            <a:pPr indent="0" lvl="0" marL="0" rtl="0" algn="l">
              <a:spcBef>
                <a:spcPts val="0"/>
              </a:spcBef>
              <a:spcAft>
                <a:spcPts val="0"/>
              </a:spcAft>
              <a:buClr>
                <a:schemeClr val="dk1"/>
              </a:buClr>
              <a:buSzPts val="1100"/>
              <a:buFont typeface="Arial"/>
              <a:buNone/>
            </a:pPr>
            <a:r>
              <a:rPr lang="en"/>
              <a:t>to someone else to do the hard work and one example is if the packet TTL expires then you can't just forward it right</a:t>
            </a:r>
            <a:endParaRPr/>
          </a:p>
          <a:p>
            <a:pPr indent="0" lvl="0" marL="0" rtl="0" algn="l">
              <a:spcBef>
                <a:spcPts val="0"/>
              </a:spcBef>
              <a:spcAft>
                <a:spcPts val="0"/>
              </a:spcAft>
              <a:buClr>
                <a:schemeClr val="dk1"/>
              </a:buClr>
              <a:buSzPts val="1100"/>
              <a:buFont typeface="Arial"/>
              <a:buNone/>
            </a:pPr>
            <a:r>
              <a:rPr lang="en"/>
              <a:t>26:24</a:t>
            </a:r>
            <a:endParaRPr/>
          </a:p>
          <a:p>
            <a:pPr indent="0" lvl="0" marL="0" rtl="0" algn="l">
              <a:spcBef>
                <a:spcPts val="0"/>
              </a:spcBef>
              <a:spcAft>
                <a:spcPts val="0"/>
              </a:spcAft>
              <a:buClr>
                <a:schemeClr val="dk1"/>
              </a:buClr>
              <a:buSzPts val="1100"/>
              <a:buFont typeface="Arial"/>
              <a:buNone/>
            </a:pPr>
            <a:r>
              <a:rPr lang="en"/>
              <a:t>away if the TTL expired we know that we have to send back an error message so more complicated things have to</a:t>
            </a:r>
            <a:endParaRPr/>
          </a:p>
          <a:p>
            <a:pPr indent="0" lvl="0" marL="0" rtl="0" algn="l">
              <a:spcBef>
                <a:spcPts val="0"/>
              </a:spcBef>
              <a:spcAft>
                <a:spcPts val="0"/>
              </a:spcAft>
              <a:buClr>
                <a:schemeClr val="dk1"/>
              </a:buClr>
              <a:buSzPts val="1100"/>
              <a:buFont typeface="Arial"/>
              <a:buNone/>
            </a:pPr>
            <a:r>
              <a:rPr lang="en"/>
              <a:t>26:30</a:t>
            </a:r>
            <a:endParaRPr/>
          </a:p>
          <a:p>
            <a:pPr indent="0" lvl="0" marL="0" rtl="0" algn="l">
              <a:spcBef>
                <a:spcPts val="0"/>
              </a:spcBef>
              <a:spcAft>
                <a:spcPts val="0"/>
              </a:spcAft>
              <a:buClr>
                <a:schemeClr val="dk1"/>
              </a:buClr>
              <a:buSzPts val="1100"/>
              <a:buFont typeface="Arial"/>
              <a:buNone/>
            </a:pPr>
            <a:r>
              <a:rPr lang="en"/>
              <a:t>happen we'll just ask the controller to do it for us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ed476ffb65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ed476ffb65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in pictures user packets would</a:t>
            </a:r>
            <a:endParaRPr/>
          </a:p>
          <a:p>
            <a:pPr indent="0" lvl="0" marL="0" rtl="0" algn="l">
              <a:spcBef>
                <a:spcPts val="0"/>
              </a:spcBef>
              <a:spcAft>
                <a:spcPts val="0"/>
              </a:spcAft>
              <a:buClr>
                <a:schemeClr val="dk1"/>
              </a:buClr>
              <a:buSzPts val="1100"/>
              <a:buFont typeface="Arial"/>
              <a:buNone/>
            </a:pPr>
            <a:r>
              <a:rPr lang="en"/>
              <a:t>26:38</a:t>
            </a:r>
            <a:endParaRPr/>
          </a:p>
          <a:p>
            <a:pPr indent="0" lvl="0" marL="0" rtl="0" algn="l">
              <a:spcBef>
                <a:spcPts val="0"/>
              </a:spcBef>
              <a:spcAft>
                <a:spcPts val="0"/>
              </a:spcAft>
              <a:buClr>
                <a:schemeClr val="dk1"/>
              </a:buClr>
              <a:buSzPts val="1100"/>
              <a:buFont typeface="Arial"/>
              <a:buNone/>
            </a:pPr>
            <a:r>
              <a:rPr lang="en"/>
              <a:t>take a path like this they enter through a port the forwarding chip a piece of Hardware immediately looks up the next</a:t>
            </a:r>
            <a:endParaRPr/>
          </a:p>
          <a:p>
            <a:pPr indent="0" lvl="0" marL="0" rtl="0" algn="l">
              <a:spcBef>
                <a:spcPts val="0"/>
              </a:spcBef>
              <a:spcAft>
                <a:spcPts val="0"/>
              </a:spcAft>
              <a:buClr>
                <a:schemeClr val="dk1"/>
              </a:buClr>
              <a:buSzPts val="1100"/>
              <a:buFont typeface="Arial"/>
              <a:buNone/>
            </a:pPr>
            <a:r>
              <a:rPr lang="en"/>
              <a:t>26:44</a:t>
            </a:r>
            <a:endParaRPr/>
          </a:p>
          <a:p>
            <a:pPr indent="0" lvl="0" marL="0" rtl="0" algn="l">
              <a:spcBef>
                <a:spcPts val="0"/>
              </a:spcBef>
              <a:spcAft>
                <a:spcPts val="0"/>
              </a:spcAft>
              <a:buClr>
                <a:schemeClr val="dk1"/>
              </a:buClr>
              <a:buSzPts val="1100"/>
              <a:buFont typeface="Arial"/>
              <a:buNone/>
            </a:pPr>
            <a:r>
              <a:rPr lang="en"/>
              <a:t>top and if the next top is on a different line card then we send it through the fabric to the different line</a:t>
            </a:r>
            <a:endParaRPr/>
          </a:p>
          <a:p>
            <a:pPr indent="0" lvl="0" marL="0" rtl="0" algn="l">
              <a:spcBef>
                <a:spcPts val="0"/>
              </a:spcBef>
              <a:spcAft>
                <a:spcPts val="0"/>
              </a:spcAft>
              <a:buClr>
                <a:schemeClr val="dk1"/>
              </a:buClr>
              <a:buSzPts val="1100"/>
              <a:buFont typeface="Arial"/>
              <a:buNone/>
            </a:pPr>
            <a:r>
              <a:rPr lang="en"/>
              <a:t>26:50</a:t>
            </a:r>
            <a:endParaRPr/>
          </a:p>
          <a:p>
            <a:pPr indent="0" lvl="0" marL="0" rtl="0" algn="l">
              <a:spcBef>
                <a:spcPts val="0"/>
              </a:spcBef>
              <a:spcAft>
                <a:spcPts val="0"/>
              </a:spcAft>
              <a:buClr>
                <a:schemeClr val="dk1"/>
              </a:buClr>
              <a:buSzPts val="1100"/>
              <a:buFont typeface="Arial"/>
              <a:buNone/>
            </a:pPr>
            <a:r>
              <a:rPr lang="en"/>
              <a:t>card and its forwarding chip says okay the next top is this port so we'll send it out of that Port never touches the</a:t>
            </a:r>
            <a:endParaRPr/>
          </a:p>
          <a:p>
            <a:pPr indent="0" lvl="0" marL="0" rtl="0" algn="l">
              <a:spcBef>
                <a:spcPts val="0"/>
              </a:spcBef>
              <a:spcAft>
                <a:spcPts val="0"/>
              </a:spcAft>
              <a:buClr>
                <a:schemeClr val="dk1"/>
              </a:buClr>
              <a:buSzPts val="1100"/>
              <a:buFont typeface="Arial"/>
              <a:buNone/>
            </a:pPr>
            <a:r>
              <a:rPr lang="en"/>
              <a:t>26:56</a:t>
            </a:r>
            <a:endParaRPr/>
          </a:p>
          <a:p>
            <a:pPr indent="0" lvl="0" marL="0" rtl="0" algn="l">
              <a:spcBef>
                <a:spcPts val="0"/>
              </a:spcBef>
              <a:spcAft>
                <a:spcPts val="0"/>
              </a:spcAft>
              <a:buClr>
                <a:schemeClr val="dk1"/>
              </a:buClr>
              <a:buSzPts val="1100"/>
              <a:buFont typeface="Arial"/>
              <a:buNone/>
            </a:pPr>
            <a:r>
              <a:rPr lang="en"/>
              <a:t>controller card at all it comes comes in it goes through all Hardware which is pretty cool it never has to run any</a:t>
            </a:r>
            <a:endParaRPr/>
          </a:p>
          <a:p>
            <a:pPr indent="0" lvl="0" marL="0" rtl="0" algn="l">
              <a:spcBef>
                <a:spcPts val="0"/>
              </a:spcBef>
              <a:spcAft>
                <a:spcPts val="0"/>
              </a:spcAft>
              <a:buClr>
                <a:schemeClr val="dk1"/>
              </a:buClr>
              <a:buSzPts val="1100"/>
              <a:buFont typeface="Arial"/>
              <a:buNone/>
            </a:pPr>
            <a:r>
              <a:rPr lang="en"/>
              <a:t>27:02</a:t>
            </a:r>
            <a:endParaRPr/>
          </a:p>
          <a:p>
            <a:pPr indent="0" lvl="0" marL="0" rtl="0" algn="l">
              <a:spcBef>
                <a:spcPts val="0"/>
              </a:spcBef>
              <a:spcAft>
                <a:spcPts val="0"/>
              </a:spcAft>
              <a:buClr>
                <a:schemeClr val="dk1"/>
              </a:buClr>
              <a:buSzPts val="1100"/>
              <a:buFont typeface="Arial"/>
              <a:buNone/>
            </a:pPr>
            <a:r>
              <a:rPr lang="en"/>
              <a:t>piece of code in software it's all Hardware front to back and then you send it out of the appropriate</a:t>
            </a:r>
            <a:endParaRPr/>
          </a:p>
          <a:p>
            <a:pPr indent="0" lvl="0" marL="0" rtl="0" algn="l">
              <a:spcBef>
                <a:spcPts val="0"/>
              </a:spcBef>
              <a:spcAft>
                <a:spcPts val="0"/>
              </a:spcAft>
              <a:buClr>
                <a:schemeClr val="dk1"/>
              </a:buClr>
              <a:buSzPts val="1100"/>
              <a:buFont typeface="Arial"/>
              <a:buNone/>
            </a:pPr>
            <a:r>
              <a:rPr lang="en"/>
              <a:t>27:09</a:t>
            </a:r>
            <a:endParaRPr/>
          </a:p>
          <a:p>
            <a:pPr indent="0" lvl="0" marL="0" rtl="0" algn="l">
              <a:spcBef>
                <a:spcPts val="0"/>
              </a:spcBef>
              <a:spcAft>
                <a:spcPts val="0"/>
              </a:spcAft>
              <a:buClr>
                <a:schemeClr val="dk1"/>
              </a:buClr>
              <a:buSzPts val="1100"/>
              <a:buFont typeface="Arial"/>
              <a:buNone/>
            </a:pPr>
            <a:r>
              <a:rPr lang="en"/>
              <a:t>Port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ed476ffb65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ed476ffb65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if you receive an</a:t>
            </a:r>
            <a:endParaRPr/>
          </a:p>
          <a:p>
            <a:pPr indent="0" lvl="0" marL="0" rtl="0" algn="l">
              <a:spcBef>
                <a:spcPts val="0"/>
              </a:spcBef>
              <a:spcAft>
                <a:spcPts val="0"/>
              </a:spcAft>
              <a:buClr>
                <a:schemeClr val="dk1"/>
              </a:buClr>
              <a:buSzPts val="1100"/>
              <a:buFont typeface="Arial"/>
              <a:buNone/>
            </a:pPr>
            <a:r>
              <a:rPr lang="en"/>
              <a:t>27:14</a:t>
            </a:r>
            <a:endParaRPr/>
          </a:p>
          <a:p>
            <a:pPr indent="0" lvl="0" marL="0" rtl="0" algn="l">
              <a:spcBef>
                <a:spcPts val="0"/>
              </a:spcBef>
              <a:spcAft>
                <a:spcPts val="0"/>
              </a:spcAft>
              <a:buClr>
                <a:schemeClr val="dk1"/>
              </a:buClr>
              <a:buSzPts val="1100"/>
              <a:buFont typeface="Arial"/>
              <a:buNone/>
            </a:pPr>
            <a:r>
              <a:rPr lang="en"/>
              <a:t>advertisement it comes in through a port and the forwarding chip says wait a minute this packet is for me it's for</a:t>
            </a:r>
            <a:endParaRPr/>
          </a:p>
          <a:p>
            <a:pPr indent="0" lvl="0" marL="0" rtl="0" algn="l">
              <a:spcBef>
                <a:spcPts val="0"/>
              </a:spcBef>
              <a:spcAft>
                <a:spcPts val="0"/>
              </a:spcAft>
              <a:buClr>
                <a:schemeClr val="dk1"/>
              </a:buClr>
              <a:buSzPts val="1100"/>
              <a:buFont typeface="Arial"/>
              <a:buNone/>
            </a:pPr>
            <a:r>
              <a:rPr lang="en"/>
              <a:t>27:21</a:t>
            </a:r>
            <a:endParaRPr/>
          </a:p>
          <a:p>
            <a:pPr indent="0" lvl="0" marL="0" rtl="0" algn="l">
              <a:spcBef>
                <a:spcPts val="0"/>
              </a:spcBef>
              <a:spcAft>
                <a:spcPts val="0"/>
              </a:spcAft>
              <a:buClr>
                <a:schemeClr val="dk1"/>
              </a:buClr>
              <a:buSzPts val="1100"/>
              <a:buFont typeface="Arial"/>
              <a:buNone/>
            </a:pPr>
            <a:r>
              <a:rPr lang="en"/>
              <a:t>this router so I don't need to forward this I need someone to process it so I'll just punt this packet over to the</a:t>
            </a:r>
            <a:endParaRPr/>
          </a:p>
          <a:p>
            <a:pPr indent="0" lvl="0" marL="0" rtl="0" algn="l">
              <a:spcBef>
                <a:spcPts val="0"/>
              </a:spcBef>
              <a:spcAft>
                <a:spcPts val="0"/>
              </a:spcAft>
              <a:buClr>
                <a:schemeClr val="dk1"/>
              </a:buClr>
              <a:buSzPts val="1100"/>
              <a:buFont typeface="Arial"/>
              <a:buNone/>
            </a:pPr>
            <a:r>
              <a:rPr lang="en"/>
              <a:t>27:26</a:t>
            </a:r>
            <a:endParaRPr/>
          </a:p>
          <a:p>
            <a:pPr indent="0" lvl="0" marL="0" rtl="0" algn="l">
              <a:spcBef>
                <a:spcPts val="0"/>
              </a:spcBef>
              <a:spcAft>
                <a:spcPts val="0"/>
              </a:spcAft>
              <a:buClr>
                <a:schemeClr val="dk1"/>
              </a:buClr>
              <a:buSzPts val="1100"/>
              <a:buFont typeface="Arial"/>
              <a:buNone/>
            </a:pPr>
            <a:r>
              <a:rPr lang="en"/>
              <a:t>controller and it will do whatever routing protocol things it has to do so this is the case where the forwarding</a:t>
            </a:r>
            <a:endParaRPr/>
          </a:p>
          <a:p>
            <a:pPr indent="0" lvl="0" marL="0" rtl="0" algn="l">
              <a:spcBef>
                <a:spcPts val="0"/>
              </a:spcBef>
              <a:spcAft>
                <a:spcPts val="0"/>
              </a:spcAft>
              <a:buClr>
                <a:schemeClr val="dk1"/>
              </a:buClr>
              <a:buSzPts val="1100"/>
              <a:buFont typeface="Arial"/>
              <a:buNone/>
            </a:pPr>
            <a:r>
              <a:rPr lang="en"/>
              <a:t>27:32</a:t>
            </a:r>
            <a:endParaRPr/>
          </a:p>
          <a:p>
            <a:pPr indent="0" lvl="0" marL="0" rtl="0" algn="l">
              <a:spcBef>
                <a:spcPts val="0"/>
              </a:spcBef>
              <a:spcAft>
                <a:spcPts val="0"/>
              </a:spcAft>
              <a:buClr>
                <a:schemeClr val="dk1"/>
              </a:buClr>
              <a:buSzPts val="1100"/>
              <a:buFont typeface="Arial"/>
              <a:buNone/>
            </a:pPr>
            <a:r>
              <a:rPr lang="en"/>
              <a:t>chip says wait we are the final destination so give it to the controller to</a:t>
            </a:r>
            <a:endParaRPr/>
          </a:p>
          <a:p>
            <a:pPr indent="0" lvl="0" marL="0" rtl="0" algn="l">
              <a:spcBef>
                <a:spcPts val="0"/>
              </a:spcBef>
              <a:spcAft>
                <a:spcPts val="0"/>
              </a:spcAft>
              <a:buClr>
                <a:schemeClr val="dk1"/>
              </a:buClr>
              <a:buSzPts val="1100"/>
              <a:buFont typeface="Arial"/>
              <a:buNone/>
            </a:pPr>
            <a:r>
              <a:rPr lang="en"/>
              <a:t>27:38</a:t>
            </a:r>
            <a:endParaRPr/>
          </a:p>
          <a:p>
            <a:pPr indent="0" lvl="0" marL="0" rtl="0" algn="l">
              <a:spcBef>
                <a:spcPts val="0"/>
              </a:spcBef>
              <a:spcAft>
                <a:spcPts val="0"/>
              </a:spcAft>
              <a:buClr>
                <a:schemeClr val="dk1"/>
              </a:buClr>
              <a:buSzPts val="1100"/>
              <a:buFont typeface="Arial"/>
              <a:buNone/>
            </a:pPr>
            <a:r>
              <a:rPr lang="en"/>
              <a:t>process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ed476ffb65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ed476ffb65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punt traffic I have the exact same Arrow because it does the same thing you receive the packet here</a:t>
            </a:r>
            <a:endParaRPr/>
          </a:p>
          <a:p>
            <a:pPr indent="0" lvl="0" marL="0" rtl="0" algn="l">
              <a:spcBef>
                <a:spcPts val="0"/>
              </a:spcBef>
              <a:spcAft>
                <a:spcPts val="0"/>
              </a:spcAft>
              <a:buClr>
                <a:schemeClr val="dk1"/>
              </a:buClr>
              <a:buSzPts val="1100"/>
              <a:buFont typeface="Arial"/>
              <a:buNone/>
            </a:pPr>
            <a:r>
              <a:rPr lang="en"/>
              <a:t>27:44</a:t>
            </a:r>
            <a:endParaRPr/>
          </a:p>
          <a:p>
            <a:pPr indent="0" lvl="0" marL="0" rtl="0" algn="l">
              <a:spcBef>
                <a:spcPts val="0"/>
              </a:spcBef>
              <a:spcAft>
                <a:spcPts val="0"/>
              </a:spcAft>
              <a:buClr>
                <a:schemeClr val="dk1"/>
              </a:buClr>
              <a:buSzPts val="1100"/>
              <a:buFont typeface="Arial"/>
              <a:buNone/>
            </a:pPr>
            <a:r>
              <a:rPr lang="en"/>
              <a:t>it's not because the packet is meant for you but because the packet needs more processing like the TTL expired in that</a:t>
            </a:r>
            <a:endParaRPr/>
          </a:p>
          <a:p>
            <a:pPr indent="0" lvl="0" marL="0" rtl="0" algn="l">
              <a:spcBef>
                <a:spcPts val="0"/>
              </a:spcBef>
              <a:spcAft>
                <a:spcPts val="0"/>
              </a:spcAft>
              <a:buClr>
                <a:schemeClr val="dk1"/>
              </a:buClr>
              <a:buSzPts val="1100"/>
              <a:buFont typeface="Arial"/>
              <a:buNone/>
            </a:pPr>
            <a:r>
              <a:rPr lang="en"/>
              <a:t>27:51</a:t>
            </a:r>
            <a:endParaRPr/>
          </a:p>
          <a:p>
            <a:pPr indent="0" lvl="0" marL="0" rtl="0" algn="l">
              <a:spcBef>
                <a:spcPts val="0"/>
              </a:spcBef>
              <a:spcAft>
                <a:spcPts val="0"/>
              </a:spcAft>
              <a:buClr>
                <a:schemeClr val="dk1"/>
              </a:buClr>
              <a:buSzPts val="1100"/>
              <a:buFont typeface="Arial"/>
              <a:buNone/>
            </a:pPr>
            <a:r>
              <a:rPr lang="en"/>
              <a:t>case we punt it to the controller and the controller does whatever it has to do send an error packet drop the packet</a:t>
            </a:r>
            <a:endParaRPr/>
          </a:p>
          <a:p>
            <a:pPr indent="0" lvl="0" marL="0" rtl="0" algn="l">
              <a:spcBef>
                <a:spcPts val="0"/>
              </a:spcBef>
              <a:spcAft>
                <a:spcPts val="0"/>
              </a:spcAft>
              <a:buClr>
                <a:schemeClr val="dk1"/>
              </a:buClr>
              <a:buSzPts val="1100"/>
              <a:buFont typeface="Arial"/>
              <a:buNone/>
            </a:pPr>
            <a:r>
              <a:rPr lang="en"/>
              <a:t>27:58</a:t>
            </a:r>
            <a:endParaRPr/>
          </a:p>
          <a:p>
            <a:pPr indent="0" lvl="0" marL="0" rtl="0" algn="l">
              <a:spcBef>
                <a:spcPts val="0"/>
              </a:spcBef>
              <a:spcAft>
                <a:spcPts val="0"/>
              </a:spcAft>
              <a:buClr>
                <a:schemeClr val="dk1"/>
              </a:buClr>
              <a:buSzPts val="1100"/>
              <a:buFont typeface="Arial"/>
              <a:buNone/>
            </a:pPr>
            <a:r>
              <a:rPr lang="en"/>
              <a:t>write some Diagnostics whatever it is you need to do punt traffic goes to the controller because it's hard to</a:t>
            </a:r>
            <a:endParaRPr/>
          </a:p>
          <a:p>
            <a:pPr indent="0" lvl="0" marL="0" rtl="0" algn="l">
              <a:spcBef>
                <a:spcPts val="0"/>
              </a:spcBef>
              <a:spcAft>
                <a:spcPts val="0"/>
              </a:spcAft>
              <a:buClr>
                <a:schemeClr val="dk1"/>
              </a:buClr>
              <a:buSzPts val="1100"/>
              <a:buFont typeface="Arial"/>
              <a:buNone/>
            </a:pPr>
            <a:r>
              <a:rPr lang="en"/>
              <a:t>28:08</a:t>
            </a:r>
            <a:endParaRPr/>
          </a:p>
          <a:p>
            <a:pPr indent="0" lvl="0" marL="0" rtl="0" algn="l">
              <a:spcBef>
                <a:spcPts val="0"/>
              </a:spcBef>
              <a:spcAft>
                <a:spcPts val="0"/>
              </a:spcAft>
              <a:buClr>
                <a:schemeClr val="dk1"/>
              </a:buClr>
              <a:buSzPts val="1100"/>
              <a:buFont typeface="Arial"/>
              <a:buNone/>
            </a:pPr>
            <a:r>
              <a:rPr lang="en"/>
              <a:t>process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d476ffb65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ed476ffb65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one question you might have then is why did we just go through all this trouble of taking you on this</a:t>
            </a:r>
            <a:endParaRPr/>
          </a:p>
          <a:p>
            <a:pPr indent="0" lvl="0" marL="0" rtl="0" algn="l">
              <a:spcBef>
                <a:spcPts val="0"/>
              </a:spcBef>
              <a:spcAft>
                <a:spcPts val="0"/>
              </a:spcAft>
              <a:buClr>
                <a:schemeClr val="dk1"/>
              </a:buClr>
              <a:buSzPts val="1100"/>
              <a:buFont typeface="Arial"/>
              <a:buNone/>
            </a:pPr>
            <a:r>
              <a:rPr lang="en"/>
              <a:t>28:14</a:t>
            </a:r>
            <a:endParaRPr/>
          </a:p>
          <a:p>
            <a:pPr indent="0" lvl="0" marL="0" rtl="0" algn="l">
              <a:spcBef>
                <a:spcPts val="0"/>
              </a:spcBef>
              <a:spcAft>
                <a:spcPts val="0"/>
              </a:spcAft>
              <a:buClr>
                <a:schemeClr val="dk1"/>
              </a:buClr>
              <a:buSzPts val="1100"/>
              <a:buFont typeface="Arial"/>
              <a:buNone/>
            </a:pPr>
            <a:r>
              <a:rPr lang="en"/>
              <a:t>tour of a router and why was it built in this very specific way because you could have just written all the stuff in code</a:t>
            </a:r>
            <a:endParaRPr/>
          </a:p>
          <a:p>
            <a:pPr indent="0" lvl="0" marL="0" rtl="0" algn="l">
              <a:spcBef>
                <a:spcPts val="0"/>
              </a:spcBef>
              <a:spcAft>
                <a:spcPts val="0"/>
              </a:spcAft>
              <a:buClr>
                <a:schemeClr val="dk1"/>
              </a:buClr>
              <a:buSzPts val="1100"/>
              <a:buFont typeface="Arial"/>
              <a:buNone/>
            </a:pPr>
            <a:r>
              <a:rPr lang="en"/>
              <a:t>28:20</a:t>
            </a:r>
            <a:endParaRPr/>
          </a:p>
          <a:p>
            <a:pPr indent="0" lvl="0" marL="0" rtl="0" algn="l">
              <a:spcBef>
                <a:spcPts val="0"/>
              </a:spcBef>
              <a:spcAft>
                <a:spcPts val="0"/>
              </a:spcAft>
              <a:buClr>
                <a:schemeClr val="dk1"/>
              </a:buClr>
              <a:buSzPts val="1100"/>
              <a:buFont typeface="Arial"/>
              <a:buNone/>
            </a:pPr>
            <a:r>
              <a:rPr lang="en"/>
              <a:t>I mean in Project two the routing project you are just writing a router in Python you are implementing a routing</a:t>
            </a:r>
            <a:endParaRPr/>
          </a:p>
          <a:p>
            <a:pPr indent="0" lvl="0" marL="0" rtl="0" algn="l">
              <a:spcBef>
                <a:spcPts val="0"/>
              </a:spcBef>
              <a:spcAft>
                <a:spcPts val="0"/>
              </a:spcAft>
              <a:buClr>
                <a:schemeClr val="dk1"/>
              </a:buClr>
              <a:buSzPts val="1100"/>
              <a:buFont typeface="Arial"/>
              <a:buNone/>
            </a:pPr>
            <a:r>
              <a:rPr lang="en"/>
              <a:t>28:27</a:t>
            </a:r>
            <a:endParaRPr/>
          </a:p>
          <a:p>
            <a:pPr indent="0" lvl="0" marL="0" rtl="0" algn="l">
              <a:spcBef>
                <a:spcPts val="0"/>
              </a:spcBef>
              <a:spcAft>
                <a:spcPts val="0"/>
              </a:spcAft>
              <a:buClr>
                <a:schemeClr val="dk1"/>
              </a:buClr>
              <a:buSzPts val="1100"/>
              <a:buFont typeface="Arial"/>
              <a:buNone/>
            </a:pPr>
            <a:r>
              <a:rPr lang="en"/>
              <a:t>protocol you're forward wording packets so it seems like the thing you wrote in Project 2 that piece of python code that</a:t>
            </a:r>
            <a:endParaRPr/>
          </a:p>
          <a:p>
            <a:pPr indent="0" lvl="0" marL="0" rtl="0" algn="l">
              <a:spcBef>
                <a:spcPts val="0"/>
              </a:spcBef>
              <a:spcAft>
                <a:spcPts val="0"/>
              </a:spcAft>
              <a:buClr>
                <a:schemeClr val="dk1"/>
              </a:buClr>
              <a:buSzPts val="1100"/>
              <a:buFont typeface="Arial"/>
              <a:buNone/>
            </a:pPr>
            <a:r>
              <a:rPr lang="en"/>
              <a:t>28:33</a:t>
            </a:r>
            <a:endParaRPr/>
          </a:p>
          <a:p>
            <a:pPr indent="0" lvl="0" marL="0" rtl="0" algn="l">
              <a:spcBef>
                <a:spcPts val="0"/>
              </a:spcBef>
              <a:spcAft>
                <a:spcPts val="0"/>
              </a:spcAft>
              <a:buClr>
                <a:schemeClr val="dk1"/>
              </a:buClr>
              <a:buSzPts val="1100"/>
              <a:buFont typeface="Arial"/>
              <a:buNone/>
            </a:pPr>
            <a:r>
              <a:rPr lang="en"/>
              <a:t>should do the same thing as the router we just built but the reason why we built the router like this and not like</a:t>
            </a:r>
            <a:endParaRPr/>
          </a:p>
          <a:p>
            <a:pPr indent="0" lvl="0" marL="0" rtl="0" algn="l">
              <a:spcBef>
                <a:spcPts val="0"/>
              </a:spcBef>
              <a:spcAft>
                <a:spcPts val="0"/>
              </a:spcAft>
              <a:buClr>
                <a:schemeClr val="dk1"/>
              </a:buClr>
              <a:buSzPts val="1100"/>
              <a:buFont typeface="Arial"/>
              <a:buNone/>
            </a:pPr>
            <a:r>
              <a:rPr lang="en"/>
              <a:t>28:39</a:t>
            </a:r>
            <a:endParaRPr/>
          </a:p>
          <a:p>
            <a:pPr indent="0" lvl="0" marL="0" rtl="0" algn="l">
              <a:spcBef>
                <a:spcPts val="0"/>
              </a:spcBef>
              <a:spcAft>
                <a:spcPts val="0"/>
              </a:spcAft>
              <a:buClr>
                <a:schemeClr val="dk1"/>
              </a:buClr>
              <a:buSzPts val="1100"/>
              <a:buFont typeface="Arial"/>
              <a:buNone/>
            </a:pPr>
            <a:r>
              <a:rPr lang="en"/>
              <a:t>a little piece of python code is because of scale like we mentioned earlier there are millions of packets like almost a</a:t>
            </a:r>
            <a:endParaRPr/>
          </a:p>
          <a:p>
            <a:pPr indent="0" lvl="0" marL="0" rtl="0" algn="l">
              <a:spcBef>
                <a:spcPts val="0"/>
              </a:spcBef>
              <a:spcAft>
                <a:spcPts val="0"/>
              </a:spcAft>
              <a:buClr>
                <a:schemeClr val="dk1"/>
              </a:buClr>
              <a:buSzPts val="1100"/>
              <a:buFont typeface="Arial"/>
              <a:buNone/>
            </a:pPr>
            <a:r>
              <a:rPr lang="en"/>
              <a:t>28:45</a:t>
            </a:r>
            <a:endParaRPr/>
          </a:p>
          <a:p>
            <a:pPr indent="0" lvl="0" marL="0" rtl="0" algn="l">
              <a:spcBef>
                <a:spcPts val="0"/>
              </a:spcBef>
              <a:spcAft>
                <a:spcPts val="0"/>
              </a:spcAft>
              <a:buClr>
                <a:schemeClr val="dk1"/>
              </a:buClr>
              <a:buSzPts val="1100"/>
              <a:buFont typeface="Arial"/>
              <a:buNone/>
            </a:pPr>
            <a:r>
              <a:rPr lang="en"/>
              <a:t>billion packets coming in every single second and in total if there's multiple</a:t>
            </a:r>
            <a:endParaRPr/>
          </a:p>
          <a:p>
            <a:pPr indent="0" lvl="0" marL="0" rtl="0" algn="l">
              <a:spcBef>
                <a:spcPts val="0"/>
              </a:spcBef>
              <a:spcAft>
                <a:spcPts val="0"/>
              </a:spcAft>
              <a:buClr>
                <a:schemeClr val="dk1"/>
              </a:buClr>
              <a:buSzPts val="1100"/>
              <a:buFont typeface="Arial"/>
              <a:buNone/>
            </a:pPr>
            <a:r>
              <a:rPr lang="en"/>
              <a:t>28:51</a:t>
            </a:r>
            <a:endParaRPr/>
          </a:p>
          <a:p>
            <a:pPr indent="0" lvl="0" marL="0" rtl="0" algn="l">
              <a:spcBef>
                <a:spcPts val="0"/>
              </a:spcBef>
              <a:spcAft>
                <a:spcPts val="0"/>
              </a:spcAft>
              <a:buClr>
                <a:schemeClr val="dk1"/>
              </a:buClr>
              <a:buSzPts val="1100"/>
              <a:buFont typeface="Arial"/>
              <a:buNone/>
            </a:pPr>
            <a:r>
              <a:rPr lang="en"/>
              <a:t>ports you might be processing on the order of billions of packets every single second on that one router you</a:t>
            </a:r>
            <a:endParaRPr/>
          </a:p>
          <a:p>
            <a:pPr indent="0" lvl="0" marL="0" rtl="0" algn="l">
              <a:spcBef>
                <a:spcPts val="0"/>
              </a:spcBef>
              <a:spcAft>
                <a:spcPts val="0"/>
              </a:spcAft>
              <a:buClr>
                <a:schemeClr val="dk1"/>
              </a:buClr>
              <a:buSzPts val="1100"/>
              <a:buFont typeface="Arial"/>
              <a:buNone/>
            </a:pPr>
            <a:r>
              <a:rPr lang="en"/>
              <a:t>28:59</a:t>
            </a:r>
            <a:endParaRPr/>
          </a:p>
          <a:p>
            <a:pPr indent="0" lvl="0" marL="0" rtl="0" algn="l">
              <a:spcBef>
                <a:spcPts val="0"/>
              </a:spcBef>
              <a:spcAft>
                <a:spcPts val="0"/>
              </a:spcAft>
              <a:buClr>
                <a:schemeClr val="dk1"/>
              </a:buClr>
              <a:buSzPts val="1100"/>
              <a:buFont typeface="Arial"/>
              <a:buNone/>
            </a:pPr>
            <a:r>
              <a:rPr lang="en"/>
              <a:t>just cannot do this in software it's just not possible if you try to write code even if your code is super fast you</a:t>
            </a:r>
            <a:endParaRPr/>
          </a:p>
          <a:p>
            <a:pPr indent="0" lvl="0" marL="0" rtl="0" algn="l">
              <a:spcBef>
                <a:spcPts val="0"/>
              </a:spcBef>
              <a:spcAft>
                <a:spcPts val="0"/>
              </a:spcAft>
              <a:buClr>
                <a:schemeClr val="dk1"/>
              </a:buClr>
              <a:buSzPts val="1100"/>
              <a:buFont typeface="Arial"/>
              <a:buNone/>
            </a:pPr>
            <a:r>
              <a:rPr lang="en"/>
              <a:t>29:05</a:t>
            </a:r>
            <a:endParaRPr/>
          </a:p>
          <a:p>
            <a:pPr indent="0" lvl="0" marL="0" rtl="0" algn="l">
              <a:spcBef>
                <a:spcPts val="0"/>
              </a:spcBef>
              <a:spcAft>
                <a:spcPts val="0"/>
              </a:spcAft>
              <a:buClr>
                <a:schemeClr val="dk1"/>
              </a:buClr>
              <a:buSzPts val="1100"/>
              <a:buFont typeface="Arial"/>
              <a:buNone/>
            </a:pPr>
            <a:r>
              <a:rPr lang="en"/>
              <a:t>might get away with processing one packet per 10 milliseconds but the goal is to process one per 10 NCS to achieve</a:t>
            </a:r>
            <a:endParaRPr/>
          </a:p>
          <a:p>
            <a:pPr indent="0" lvl="0" marL="0" rtl="0" algn="l">
              <a:spcBef>
                <a:spcPts val="0"/>
              </a:spcBef>
              <a:spcAft>
                <a:spcPts val="0"/>
              </a:spcAft>
              <a:buClr>
                <a:schemeClr val="dk1"/>
              </a:buClr>
              <a:buSzPts val="1100"/>
              <a:buFont typeface="Arial"/>
              <a:buNone/>
            </a:pPr>
            <a:r>
              <a:rPr lang="en"/>
              <a:t>29:13</a:t>
            </a:r>
            <a:endParaRPr/>
          </a:p>
          <a:p>
            <a:pPr indent="0" lvl="0" marL="0" rtl="0" algn="l">
              <a:spcBef>
                <a:spcPts val="0"/>
              </a:spcBef>
              <a:spcAft>
                <a:spcPts val="0"/>
              </a:spcAft>
              <a:buClr>
                <a:schemeClr val="dk1"/>
              </a:buClr>
              <a:buSzPts val="1100"/>
              <a:buFont typeface="Arial"/>
              <a:buNone/>
            </a:pPr>
            <a:r>
              <a:rPr lang="en"/>
              <a:t>scale like this so you're off by a factor of like a 100 maybe a thousand</a:t>
            </a:r>
            <a:endParaRPr/>
          </a:p>
          <a:p>
            <a:pPr indent="0" lvl="0" marL="0" rtl="0" algn="l">
              <a:spcBef>
                <a:spcPts val="0"/>
              </a:spcBef>
              <a:spcAft>
                <a:spcPts val="0"/>
              </a:spcAft>
              <a:buClr>
                <a:schemeClr val="dk1"/>
              </a:buClr>
              <a:buSzPts val="1100"/>
              <a:buFont typeface="Arial"/>
              <a:buNone/>
            </a:pPr>
            <a:r>
              <a:rPr lang="en"/>
              <a:t>29:18</a:t>
            </a:r>
            <a:endParaRPr/>
          </a:p>
          <a:p>
            <a:pPr indent="0" lvl="0" marL="0" rtl="0" algn="l">
              <a:spcBef>
                <a:spcPts val="0"/>
              </a:spcBef>
              <a:spcAft>
                <a:spcPts val="0"/>
              </a:spcAft>
              <a:buClr>
                <a:schemeClr val="dk1"/>
              </a:buClr>
              <a:buSzPts val="1100"/>
              <a:buFont typeface="Arial"/>
              <a:buNone/>
            </a:pPr>
            <a:r>
              <a:rPr lang="en"/>
              <a:t>you're pretty far off if you write in software it's just a thousand times slower if you wrote it in software so</a:t>
            </a:r>
            <a:endParaRPr/>
          </a:p>
          <a:p>
            <a:pPr indent="0" lvl="0" marL="0" rtl="0" algn="l">
              <a:spcBef>
                <a:spcPts val="0"/>
              </a:spcBef>
              <a:spcAft>
                <a:spcPts val="0"/>
              </a:spcAft>
              <a:buClr>
                <a:schemeClr val="dk1"/>
              </a:buClr>
              <a:buSzPts val="1100"/>
              <a:buFont typeface="Arial"/>
              <a:buNone/>
            </a:pPr>
            <a:r>
              <a:rPr lang="en"/>
              <a:t>29:25</a:t>
            </a:r>
            <a:endParaRPr/>
          </a:p>
          <a:p>
            <a:pPr indent="0" lvl="0" marL="0" rtl="0" algn="l">
              <a:spcBef>
                <a:spcPts val="0"/>
              </a:spcBef>
              <a:spcAft>
                <a:spcPts val="0"/>
              </a:spcAft>
              <a:buClr>
                <a:schemeClr val="dk1"/>
              </a:buClr>
              <a:buSzPts val="1100"/>
              <a:buFont typeface="Arial"/>
              <a:buNone/>
            </a:pPr>
            <a:r>
              <a:rPr lang="en"/>
              <a:t>this is why we implemented Hardware in or hardware for the routers and also one</a:t>
            </a:r>
            <a:endParaRPr/>
          </a:p>
          <a:p>
            <a:pPr indent="0" lvl="0" marL="0" rtl="0" algn="l">
              <a:spcBef>
                <a:spcPts val="0"/>
              </a:spcBef>
              <a:spcAft>
                <a:spcPts val="0"/>
              </a:spcAft>
              <a:buClr>
                <a:schemeClr val="dk1"/>
              </a:buClr>
              <a:buSzPts val="1100"/>
              <a:buFont typeface="Arial"/>
              <a:buNone/>
            </a:pPr>
            <a:r>
              <a:rPr lang="en"/>
              <a:t>29:31</a:t>
            </a:r>
            <a:endParaRPr/>
          </a:p>
          <a:p>
            <a:pPr indent="0" lvl="0" marL="0" rtl="0" algn="l">
              <a:spcBef>
                <a:spcPts val="0"/>
              </a:spcBef>
              <a:spcAft>
                <a:spcPts val="0"/>
              </a:spcAft>
              <a:buClr>
                <a:schemeClr val="dk1"/>
              </a:buClr>
              <a:buSzPts val="1100"/>
              <a:buFont typeface="Arial"/>
              <a:buNone/>
            </a:pPr>
            <a:r>
              <a:rPr lang="en"/>
              <a:t>thing to notice that's kind of useful is what was the most common type of traffic this one the packets that you just</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d476ffb65_0_1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ed476ffb6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continuing on with the tour of Hardware let's talk about the</a:t>
            </a:r>
            <a:endParaRPr/>
          </a:p>
          <a:p>
            <a:pPr indent="0" lvl="0" marL="0" rtl="0" algn="l">
              <a:spcBef>
                <a:spcPts val="0"/>
              </a:spcBef>
              <a:spcAft>
                <a:spcPts val="0"/>
              </a:spcAft>
              <a:buClr>
                <a:schemeClr val="dk1"/>
              </a:buClr>
              <a:buSzPts val="1100"/>
              <a:buFont typeface="Arial"/>
              <a:buNone/>
            </a:pPr>
            <a:r>
              <a:rPr lang="en"/>
              <a:t>30:53</a:t>
            </a:r>
            <a:endParaRPr/>
          </a:p>
          <a:p>
            <a:pPr indent="0" lvl="0" marL="0" rtl="0" algn="l">
              <a:spcBef>
                <a:spcPts val="0"/>
              </a:spcBef>
              <a:spcAft>
                <a:spcPts val="0"/>
              </a:spcAft>
              <a:buClr>
                <a:schemeClr val="dk1"/>
              </a:buClr>
              <a:buSzPts val="1100"/>
              <a:buFont typeface="Arial"/>
              <a:buNone/>
            </a:pPr>
            <a:r>
              <a:rPr lang="en"/>
              <a:t>forwarding process so remember we talked about three types of pack</a:t>
            </a:r>
            <a:endParaRPr/>
          </a:p>
          <a:p>
            <a:pPr indent="0" lvl="0" marL="0" rtl="0" algn="l">
              <a:spcBef>
                <a:spcPts val="0"/>
              </a:spcBef>
              <a:spcAft>
                <a:spcPts val="0"/>
              </a:spcAft>
              <a:buClr>
                <a:schemeClr val="dk1"/>
              </a:buClr>
              <a:buSzPts val="1100"/>
              <a:buFont typeface="Arial"/>
              <a:buNone/>
            </a:pPr>
            <a:r>
              <a:rPr lang="en"/>
              <a:t>30:58</a:t>
            </a:r>
            <a:endParaRPr/>
          </a:p>
          <a:p>
            <a:pPr indent="0" lvl="0" marL="0" rtl="0" algn="l">
              <a:spcBef>
                <a:spcPts val="0"/>
              </a:spcBef>
              <a:spcAft>
                <a:spcPts val="0"/>
              </a:spcAft>
              <a:buClr>
                <a:schemeClr val="dk1"/>
              </a:buClr>
              <a:buSzPts val="1100"/>
              <a:buFont typeface="Arial"/>
              <a:buNone/>
            </a:pPr>
            <a:r>
              <a:rPr lang="en"/>
              <a:t>and now we're going to focus on that data plane and think about how do you make forwarding happen really quickly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before we do that - let’s pause for any questions and a quick break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d476ffb65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d476ffb65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31:13</a:t>
            </a:r>
            <a:endParaRPr/>
          </a:p>
          <a:p>
            <a:pPr indent="0" lvl="0" marL="0" rtl="0" algn="l">
              <a:spcBef>
                <a:spcPts val="0"/>
              </a:spcBef>
              <a:spcAft>
                <a:spcPts val="0"/>
              </a:spcAft>
              <a:buClr>
                <a:schemeClr val="dk1"/>
              </a:buClr>
              <a:buSzPts val="1100"/>
              <a:buFont typeface="Arial"/>
              <a:buNone/>
            </a:pPr>
            <a:r>
              <a:rPr lang="en"/>
              <a:t>so when the packet arrives now that we know about all the routing protocols and forwarding we can think about what that</a:t>
            </a:r>
            <a:endParaRPr/>
          </a:p>
          <a:p>
            <a:pPr indent="0" lvl="0" marL="0" rtl="0" algn="l">
              <a:spcBef>
                <a:spcPts val="0"/>
              </a:spcBef>
              <a:spcAft>
                <a:spcPts val="0"/>
              </a:spcAft>
              <a:buClr>
                <a:schemeClr val="dk1"/>
              </a:buClr>
              <a:buSzPts val="1100"/>
              <a:buFont typeface="Arial"/>
              <a:buNone/>
            </a:pPr>
            <a:r>
              <a:rPr lang="en"/>
              <a:t>31:20</a:t>
            </a:r>
            <a:endParaRPr/>
          </a:p>
          <a:p>
            <a:pPr indent="0" lvl="0" marL="0" rtl="0" algn="l">
              <a:spcBef>
                <a:spcPts val="0"/>
              </a:spcBef>
              <a:spcAft>
                <a:spcPts val="0"/>
              </a:spcAft>
              <a:buClr>
                <a:schemeClr val="dk1"/>
              </a:buClr>
              <a:buSzPts val="1100"/>
              <a:buFont typeface="Arial"/>
              <a:buNone/>
            </a:pPr>
            <a:r>
              <a:rPr lang="en"/>
              <a:t>line card has to do what is that forwarding chip responsible for in order to actually properly forward this packet</a:t>
            </a:r>
            <a:endParaRPr/>
          </a:p>
          <a:p>
            <a:pPr indent="0" lvl="0" marL="0" rtl="0" algn="l">
              <a:spcBef>
                <a:spcPts val="0"/>
              </a:spcBef>
              <a:spcAft>
                <a:spcPts val="0"/>
              </a:spcAft>
              <a:buClr>
                <a:schemeClr val="dk1"/>
              </a:buClr>
              <a:buSzPts val="1100"/>
              <a:buFont typeface="Arial"/>
              <a:buNone/>
            </a:pPr>
            <a:r>
              <a:rPr lang="en"/>
              <a:t>31:27</a:t>
            </a:r>
            <a:endParaRPr/>
          </a:p>
          <a:p>
            <a:pPr indent="0" lvl="0" marL="0" rtl="0" algn="l">
              <a:spcBef>
                <a:spcPts val="0"/>
              </a:spcBef>
              <a:spcAft>
                <a:spcPts val="0"/>
              </a:spcAft>
              <a:buClr>
                <a:schemeClr val="dk1"/>
              </a:buClr>
              <a:buSzPts val="1100"/>
              <a:buFont typeface="Arial"/>
              <a:buNone/>
            </a:pPr>
            <a:r>
              <a:rPr lang="en"/>
              <a:t>and this will tell us what we have to implement in Hardware in the routers could also be code but I like Hardware</a:t>
            </a:r>
            <a:endParaRPr/>
          </a:p>
          <a:p>
            <a:pPr indent="0" lvl="0" marL="0" rtl="0" algn="l">
              <a:spcBef>
                <a:spcPts val="0"/>
              </a:spcBef>
              <a:spcAft>
                <a:spcPts val="0"/>
              </a:spcAft>
              <a:buClr>
                <a:schemeClr val="dk1"/>
              </a:buClr>
              <a:buSzPts val="1100"/>
              <a:buFont typeface="Arial"/>
              <a:buNone/>
            </a:pPr>
            <a:r>
              <a:rPr lang="en"/>
              <a:t>31:34</a:t>
            </a:r>
            <a:endParaRPr/>
          </a:p>
          <a:p>
            <a:pPr indent="0" lvl="0" marL="0" rtl="0" algn="l">
              <a:spcBef>
                <a:spcPts val="0"/>
              </a:spcBef>
              <a:spcAft>
                <a:spcPts val="0"/>
              </a:spcAft>
              <a:buClr>
                <a:schemeClr val="dk1"/>
              </a:buClr>
              <a:buSzPts val="1100"/>
              <a:buFont typeface="Arial"/>
              <a:buNone/>
            </a:pPr>
            <a:r>
              <a:rPr lang="en"/>
              <a:t>because it's faster so the first thing you have to do is you have to receive the actual packet so that means that at</a:t>
            </a:r>
            <a:endParaRPr/>
          </a:p>
          <a:p>
            <a:pPr indent="0" lvl="0" marL="0" rtl="0" algn="l">
              <a:spcBef>
                <a:spcPts val="0"/>
              </a:spcBef>
              <a:spcAft>
                <a:spcPts val="0"/>
              </a:spcAft>
              <a:buClr>
                <a:schemeClr val="dk1"/>
              </a:buClr>
              <a:buSzPts val="1100"/>
              <a:buFont typeface="Arial"/>
              <a:buNone/>
            </a:pPr>
            <a:r>
              <a:rPr lang="en"/>
              <a:t>31:40</a:t>
            </a:r>
            <a:endParaRPr/>
          </a:p>
          <a:p>
            <a:pPr indent="0" lvl="0" marL="0" rtl="0" algn="l">
              <a:spcBef>
                <a:spcPts val="0"/>
              </a:spcBef>
              <a:spcAft>
                <a:spcPts val="0"/>
              </a:spcAft>
              <a:buClr>
                <a:schemeClr val="dk1"/>
              </a:buClr>
              <a:buSzPts val="1100"/>
              <a:buFont typeface="Arial"/>
              <a:buNone/>
            </a:pPr>
            <a:r>
              <a:rPr lang="en"/>
              <a:t>the physical layer remember the physical layer is thinking in analog it's thinking about radio waves or like high</a:t>
            </a:r>
            <a:endParaRPr/>
          </a:p>
          <a:p>
            <a:pPr indent="0" lvl="0" marL="0" rtl="0" algn="l">
              <a:spcBef>
                <a:spcPts val="0"/>
              </a:spcBef>
              <a:spcAft>
                <a:spcPts val="0"/>
              </a:spcAft>
              <a:buClr>
                <a:schemeClr val="dk1"/>
              </a:buClr>
              <a:buSzPts val="1100"/>
              <a:buFont typeface="Arial"/>
              <a:buNone/>
            </a:pPr>
            <a:r>
              <a:rPr lang="en"/>
              <a:t>31:47</a:t>
            </a:r>
            <a:endParaRPr/>
          </a:p>
          <a:p>
            <a:pPr indent="0" lvl="0" marL="0" rtl="0" algn="l">
              <a:spcBef>
                <a:spcPts val="0"/>
              </a:spcBef>
              <a:spcAft>
                <a:spcPts val="0"/>
              </a:spcAft>
              <a:buClr>
                <a:schemeClr val="dk1"/>
              </a:buClr>
              <a:buSzPts val="1100"/>
              <a:buFont typeface="Arial"/>
              <a:buNone/>
            </a:pPr>
            <a:r>
              <a:rPr lang="en"/>
              <a:t>voltage low voltage waving up and down so the first thing you have to do is decode that analog signal into a digital</a:t>
            </a:r>
            <a:endParaRPr/>
          </a:p>
          <a:p>
            <a:pPr indent="0" lvl="0" marL="0" rtl="0" algn="l">
              <a:spcBef>
                <a:spcPts val="0"/>
              </a:spcBef>
              <a:spcAft>
                <a:spcPts val="0"/>
              </a:spcAft>
              <a:buClr>
                <a:schemeClr val="dk1"/>
              </a:buClr>
              <a:buSzPts val="1100"/>
              <a:buFont typeface="Arial"/>
              <a:buNone/>
            </a:pPr>
            <a:r>
              <a:rPr lang="en"/>
              <a:t>31:55</a:t>
            </a:r>
            <a:endParaRPr/>
          </a:p>
          <a:p>
            <a:pPr indent="0" lvl="0" marL="0" rtl="0" algn="l">
              <a:spcBef>
                <a:spcPts val="0"/>
              </a:spcBef>
              <a:spcAft>
                <a:spcPts val="0"/>
              </a:spcAft>
              <a:buClr>
                <a:schemeClr val="dk1"/>
              </a:buClr>
              <a:buSzPts val="1100"/>
              <a:buFont typeface="Arial"/>
              <a:buNone/>
            </a:pPr>
            <a:r>
              <a:rPr lang="en"/>
              <a:t>signal with ones and zeros that's the first thing you have to do it's at the physical layer so the thing you receive</a:t>
            </a:r>
            <a:endParaRPr/>
          </a:p>
          <a:p>
            <a:pPr indent="0" lvl="0" marL="0" rtl="0" algn="l">
              <a:spcBef>
                <a:spcPts val="0"/>
              </a:spcBef>
              <a:spcAft>
                <a:spcPts val="0"/>
              </a:spcAft>
              <a:buClr>
                <a:schemeClr val="dk1"/>
              </a:buClr>
              <a:buSzPts val="1100"/>
              <a:buFont typeface="Arial"/>
              <a:buNone/>
            </a:pPr>
            <a:r>
              <a:rPr lang="en"/>
              <a:t>32:02</a:t>
            </a:r>
            <a:endParaRPr/>
          </a:p>
          <a:p>
            <a:pPr indent="0" lvl="0" marL="0" rtl="0" algn="l">
              <a:spcBef>
                <a:spcPts val="0"/>
              </a:spcBef>
              <a:spcAft>
                <a:spcPts val="0"/>
              </a:spcAft>
              <a:buClr>
                <a:schemeClr val="dk1"/>
              </a:buClr>
              <a:buSzPts val="1100"/>
              <a:buFont typeface="Arial"/>
              <a:buNone/>
            </a:pPr>
            <a:r>
              <a:rPr lang="en"/>
              <a:t>from the wire is like a bunch of analog signals high voltage low voltage and the first thing we have to do is just read</a:t>
            </a:r>
            <a:endParaRPr/>
          </a:p>
          <a:p>
            <a:pPr indent="0" lvl="0" marL="0" rtl="0" algn="l">
              <a:spcBef>
                <a:spcPts val="0"/>
              </a:spcBef>
              <a:spcAft>
                <a:spcPts val="0"/>
              </a:spcAft>
              <a:buClr>
                <a:schemeClr val="dk1"/>
              </a:buClr>
              <a:buSzPts val="1100"/>
              <a:buFont typeface="Arial"/>
              <a:buNone/>
            </a:pPr>
            <a:r>
              <a:rPr lang="en"/>
              <a:t>32:08</a:t>
            </a:r>
            <a:endParaRPr/>
          </a:p>
          <a:p>
            <a:pPr indent="0" lvl="0" marL="0" rtl="0" algn="l">
              <a:spcBef>
                <a:spcPts val="0"/>
              </a:spcBef>
              <a:spcAft>
                <a:spcPts val="0"/>
              </a:spcAft>
              <a:buClr>
                <a:schemeClr val="dk1"/>
              </a:buClr>
              <a:buSzPts val="1100"/>
              <a:buFont typeface="Arial"/>
              <a:buNone/>
            </a:pPr>
            <a:r>
              <a:rPr lang="en"/>
              <a:t>it and understand what sequence of zeros and ones you are receiving and then the</a:t>
            </a:r>
            <a:endParaRPr/>
          </a:p>
          <a:p>
            <a:pPr indent="0" lvl="0" marL="0" rtl="0" algn="l">
              <a:spcBef>
                <a:spcPts val="0"/>
              </a:spcBef>
              <a:spcAft>
                <a:spcPts val="0"/>
              </a:spcAft>
              <a:buClr>
                <a:schemeClr val="dk1"/>
              </a:buClr>
              <a:buSzPts val="1100"/>
              <a:buFont typeface="Arial"/>
              <a:buNone/>
            </a:pPr>
            <a:r>
              <a:rPr lang="en"/>
              <a:t>32:14</a:t>
            </a:r>
            <a:endParaRPr/>
          </a:p>
          <a:p>
            <a:pPr indent="0" lvl="0" marL="0" rtl="0" algn="l">
              <a:spcBef>
                <a:spcPts val="0"/>
              </a:spcBef>
              <a:spcAft>
                <a:spcPts val="0"/>
              </a:spcAft>
              <a:buClr>
                <a:schemeClr val="dk1"/>
              </a:buClr>
              <a:buSzPts val="1100"/>
              <a:buFont typeface="Arial"/>
              <a:buNone/>
            </a:pPr>
            <a:r>
              <a:rPr lang="en"/>
              <a:t>second thing you do is you move up to Layer Two so you're basically moving up the stack like we've talked about and</a:t>
            </a:r>
            <a:endParaRPr/>
          </a:p>
          <a:p>
            <a:pPr indent="0" lvl="0" marL="0" rtl="0" algn="l">
              <a:spcBef>
                <a:spcPts val="0"/>
              </a:spcBef>
              <a:spcAft>
                <a:spcPts val="0"/>
              </a:spcAft>
              <a:buClr>
                <a:schemeClr val="dk1"/>
              </a:buClr>
              <a:buSzPts val="1100"/>
              <a:buFont typeface="Arial"/>
              <a:buNone/>
            </a:pPr>
            <a:r>
              <a:rPr lang="en"/>
              <a:t>32:19</a:t>
            </a:r>
            <a:endParaRPr/>
          </a:p>
          <a:p>
            <a:pPr indent="0" lvl="0" marL="0" rtl="0" algn="l">
              <a:spcBef>
                <a:spcPts val="0"/>
              </a:spcBef>
              <a:spcAft>
                <a:spcPts val="0"/>
              </a:spcAft>
              <a:buClr>
                <a:schemeClr val="dk1"/>
              </a:buClr>
              <a:buSzPts val="1100"/>
              <a:buFont typeface="Arial"/>
              <a:buNone/>
            </a:pPr>
            <a:r>
              <a:rPr lang="en"/>
              <a:t>you have to do some things at the data link layer that we are not explicitly saying here but those are things like</a:t>
            </a:r>
            <a:endParaRPr/>
          </a:p>
          <a:p>
            <a:pPr indent="0" lvl="0" marL="0" rtl="0" algn="l">
              <a:spcBef>
                <a:spcPts val="0"/>
              </a:spcBef>
              <a:spcAft>
                <a:spcPts val="0"/>
              </a:spcAft>
              <a:buClr>
                <a:schemeClr val="dk1"/>
              </a:buClr>
              <a:buSzPts val="1100"/>
              <a:buFont typeface="Arial"/>
              <a:buNone/>
            </a:pPr>
            <a:r>
              <a:rPr lang="en"/>
              <a:t>32:25</a:t>
            </a:r>
            <a:endParaRPr/>
          </a:p>
          <a:p>
            <a:pPr indent="0" lvl="0" marL="0" rtl="0" algn="l">
              <a:spcBef>
                <a:spcPts val="0"/>
              </a:spcBef>
              <a:spcAft>
                <a:spcPts val="0"/>
              </a:spcAft>
              <a:buClr>
                <a:schemeClr val="dk1"/>
              </a:buClr>
              <a:buSzPts val="1100"/>
              <a:buFont typeface="Arial"/>
              <a:buNone/>
            </a:pPr>
            <a:r>
              <a:rPr lang="en"/>
              <a:t>you know where does the packet start Where is the packet end cuz the electrical signal is constantly feeding</a:t>
            </a:r>
            <a:endParaRPr/>
          </a:p>
          <a:p>
            <a:pPr indent="0" lvl="0" marL="0" rtl="0" algn="l">
              <a:spcBef>
                <a:spcPts val="0"/>
              </a:spcBef>
              <a:spcAft>
                <a:spcPts val="0"/>
              </a:spcAft>
              <a:buClr>
                <a:schemeClr val="dk1"/>
              </a:buClr>
              <a:buSzPts val="1100"/>
              <a:buFont typeface="Arial"/>
              <a:buNone/>
            </a:pPr>
            <a:r>
              <a:rPr lang="en"/>
              <a:t>32:31</a:t>
            </a:r>
            <a:endParaRPr/>
          </a:p>
          <a:p>
            <a:pPr indent="0" lvl="0" marL="0" rtl="0" algn="l">
              <a:spcBef>
                <a:spcPts val="0"/>
              </a:spcBef>
              <a:spcAft>
                <a:spcPts val="0"/>
              </a:spcAft>
              <a:buClr>
                <a:schemeClr val="dk1"/>
              </a:buClr>
              <a:buSzPts val="1100"/>
              <a:buFont typeface="Arial"/>
              <a:buNone/>
            </a:pPr>
            <a:r>
              <a:rPr lang="en"/>
              <a:t>in signals so it's got to start somewhere it's got to end somewhere things like that are processed by the</a:t>
            </a:r>
            <a:endParaRPr/>
          </a:p>
          <a:p>
            <a:pPr indent="0" lvl="0" marL="0" rtl="0" algn="l">
              <a:spcBef>
                <a:spcPts val="0"/>
              </a:spcBef>
              <a:spcAft>
                <a:spcPts val="0"/>
              </a:spcAft>
              <a:buClr>
                <a:schemeClr val="dk1"/>
              </a:buClr>
              <a:buSzPts val="1100"/>
              <a:buFont typeface="Arial"/>
              <a:buNone/>
            </a:pPr>
            <a:r>
              <a:rPr lang="en"/>
              <a:t>32:36</a:t>
            </a:r>
            <a:endParaRPr/>
          </a:p>
          <a:p>
            <a:pPr indent="0" lvl="0" marL="0" rtl="0" algn="l">
              <a:spcBef>
                <a:spcPts val="0"/>
              </a:spcBef>
              <a:spcAft>
                <a:spcPts val="0"/>
              </a:spcAft>
              <a:buClr>
                <a:schemeClr val="dk1"/>
              </a:buClr>
              <a:buSzPts val="1100"/>
              <a:buFont typeface="Arial"/>
              <a:buNone/>
            </a:pPr>
            <a:r>
              <a:rPr lang="en"/>
              <a:t>link layer and we'll talk more about the link layer later but for now think of it like we decode the signal and then we do</a:t>
            </a:r>
            <a:endParaRPr/>
          </a:p>
          <a:p>
            <a:pPr indent="0" lvl="0" marL="0" rtl="0" algn="l">
              <a:spcBef>
                <a:spcPts val="0"/>
              </a:spcBef>
              <a:spcAft>
                <a:spcPts val="0"/>
              </a:spcAft>
              <a:buClr>
                <a:schemeClr val="dk1"/>
              </a:buClr>
              <a:buSzPts val="1100"/>
              <a:buFont typeface="Arial"/>
              <a:buNone/>
            </a:pPr>
            <a:r>
              <a:rPr lang="en"/>
              <a:t>32:43</a:t>
            </a:r>
            <a:endParaRPr/>
          </a:p>
          <a:p>
            <a:pPr indent="0" lvl="0" marL="0" rtl="0" algn="l">
              <a:spcBef>
                <a:spcPts val="0"/>
              </a:spcBef>
              <a:spcAft>
                <a:spcPts val="0"/>
              </a:spcAft>
              <a:buClr>
                <a:schemeClr val="dk1"/>
              </a:buClr>
              <a:buSzPts val="1100"/>
              <a:buFont typeface="Arial"/>
              <a:buNone/>
            </a:pPr>
            <a:r>
              <a:rPr lang="en"/>
              <a:t>things like find the start and the end of the packet and all of this remember is in</a:t>
            </a:r>
            <a:endParaRPr/>
          </a:p>
          <a:p>
            <a:pPr indent="0" lvl="0" marL="0" rtl="0" algn="l">
              <a:spcBef>
                <a:spcPts val="0"/>
              </a:spcBef>
              <a:spcAft>
                <a:spcPts val="0"/>
              </a:spcAft>
              <a:buClr>
                <a:schemeClr val="dk1"/>
              </a:buClr>
              <a:buSzPts val="1100"/>
              <a:buFont typeface="Arial"/>
              <a:buNone/>
            </a:pPr>
            <a:r>
              <a:rPr lang="en"/>
              <a:t>32:50</a:t>
            </a:r>
            <a:endParaRPr/>
          </a:p>
          <a:p>
            <a:pPr indent="0" lvl="0" marL="0" rtl="0" algn="l">
              <a:spcBef>
                <a:spcPts val="0"/>
              </a:spcBef>
              <a:spcAft>
                <a:spcPts val="0"/>
              </a:spcAft>
              <a:buNone/>
            </a:pPr>
            <a:r>
              <a:rPr lang="en"/>
              <a:t>Hardware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d476ffb65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d476ffb65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now we go to the second part so now we need to process the packet now that we know what the packet</a:t>
            </a:r>
            <a:endParaRPr/>
          </a:p>
          <a:p>
            <a:pPr indent="0" lvl="0" marL="0" rtl="0" algn="l">
              <a:spcBef>
                <a:spcPts val="0"/>
              </a:spcBef>
              <a:spcAft>
                <a:spcPts val="0"/>
              </a:spcAft>
              <a:buClr>
                <a:schemeClr val="dk1"/>
              </a:buClr>
              <a:buSzPts val="1100"/>
              <a:buFont typeface="Arial"/>
              <a:buNone/>
            </a:pPr>
            <a:r>
              <a:rPr lang="en"/>
              <a:t>32:55</a:t>
            </a:r>
            <a:endParaRPr/>
          </a:p>
          <a:p>
            <a:pPr indent="0" lvl="0" marL="0" rtl="0" algn="l">
              <a:spcBef>
                <a:spcPts val="0"/>
              </a:spcBef>
              <a:spcAft>
                <a:spcPts val="0"/>
              </a:spcAft>
              <a:buClr>
                <a:schemeClr val="dk1"/>
              </a:buClr>
              <a:buSzPts val="1100"/>
              <a:buFont typeface="Arial"/>
              <a:buNone/>
            </a:pPr>
            <a:r>
              <a:rPr lang="en"/>
              <a:t>is we've received a bunch of ones and zeros we need to read it to understand what's going on so one thing we have to do is</a:t>
            </a:r>
            <a:endParaRPr/>
          </a:p>
          <a:p>
            <a:pPr indent="0" lvl="0" marL="0" rtl="0" algn="l">
              <a:spcBef>
                <a:spcPts val="0"/>
              </a:spcBef>
              <a:spcAft>
                <a:spcPts val="0"/>
              </a:spcAft>
              <a:buClr>
                <a:schemeClr val="dk1"/>
              </a:buClr>
              <a:buSzPts val="1100"/>
              <a:buFont typeface="Arial"/>
              <a:buNone/>
            </a:pPr>
            <a:r>
              <a:rPr lang="en"/>
              <a:t>33:02</a:t>
            </a:r>
            <a:endParaRPr/>
          </a:p>
          <a:p>
            <a:pPr indent="0" lvl="0" marL="0" rtl="0" algn="l">
              <a:spcBef>
                <a:spcPts val="0"/>
              </a:spcBef>
              <a:spcAft>
                <a:spcPts val="0"/>
              </a:spcAft>
              <a:buClr>
                <a:schemeClr val="dk1"/>
              </a:buClr>
              <a:buSzPts val="1100"/>
              <a:buFont typeface="Arial"/>
              <a:buNone/>
            </a:pPr>
            <a:r>
              <a:rPr lang="en"/>
              <a:t>parse it to figure out what is it doing is it an ipv4 packet is it an IPv6</a:t>
            </a:r>
            <a:endParaRPr/>
          </a:p>
          <a:p>
            <a:pPr indent="0" lvl="0" marL="0" rtl="0" algn="l">
              <a:spcBef>
                <a:spcPts val="0"/>
              </a:spcBef>
              <a:spcAft>
                <a:spcPts val="0"/>
              </a:spcAft>
              <a:buClr>
                <a:schemeClr val="dk1"/>
              </a:buClr>
              <a:buSzPts val="1100"/>
              <a:buFont typeface="Arial"/>
              <a:buNone/>
            </a:pPr>
            <a:r>
              <a:rPr lang="en"/>
              <a:t>33:08</a:t>
            </a:r>
            <a:endParaRPr/>
          </a:p>
          <a:p>
            <a:pPr indent="0" lvl="0" marL="0" rtl="0" algn="l">
              <a:spcBef>
                <a:spcPts val="0"/>
              </a:spcBef>
              <a:spcAft>
                <a:spcPts val="0"/>
              </a:spcAft>
              <a:buClr>
                <a:schemeClr val="dk1"/>
              </a:buClr>
              <a:buSzPts val="1100"/>
              <a:buFont typeface="Arial"/>
              <a:buNone/>
            </a:pPr>
            <a:r>
              <a:rPr lang="en"/>
              <a:t>packet what other interesting header fields are there so you're basically reading some of the header fields to</a:t>
            </a:r>
            <a:endParaRPr/>
          </a:p>
          <a:p>
            <a:pPr indent="0" lvl="0" marL="0" rtl="0" algn="l">
              <a:spcBef>
                <a:spcPts val="0"/>
              </a:spcBef>
              <a:spcAft>
                <a:spcPts val="0"/>
              </a:spcAft>
              <a:buClr>
                <a:schemeClr val="dk1"/>
              </a:buClr>
              <a:buSzPts val="1100"/>
              <a:buFont typeface="Arial"/>
              <a:buNone/>
            </a:pPr>
            <a:r>
              <a:rPr lang="en"/>
              <a:t>33:14</a:t>
            </a:r>
            <a:endParaRPr/>
          </a:p>
          <a:p>
            <a:pPr indent="0" lvl="0" marL="0" rtl="0" algn="l">
              <a:spcBef>
                <a:spcPts val="0"/>
              </a:spcBef>
              <a:spcAft>
                <a:spcPts val="0"/>
              </a:spcAft>
              <a:buClr>
                <a:schemeClr val="dk1"/>
              </a:buClr>
              <a:buSzPts val="1100"/>
              <a:buFont typeface="Arial"/>
              <a:buNone/>
            </a:pPr>
            <a:r>
              <a:rPr lang="en"/>
              <a:t>understand what's going on and then once you read enough header Fields if it's a user packet you look up the next top in</a:t>
            </a:r>
            <a:endParaRPr/>
          </a:p>
          <a:p>
            <a:pPr indent="0" lvl="0" marL="0" rtl="0" algn="l">
              <a:spcBef>
                <a:spcPts val="0"/>
              </a:spcBef>
              <a:spcAft>
                <a:spcPts val="0"/>
              </a:spcAft>
              <a:buClr>
                <a:schemeClr val="dk1"/>
              </a:buClr>
              <a:buSzPts val="1100"/>
              <a:buFont typeface="Arial"/>
              <a:buNone/>
            </a:pPr>
            <a:r>
              <a:rPr lang="en"/>
              <a:t>33:20</a:t>
            </a:r>
            <a:endParaRPr/>
          </a:p>
          <a:p>
            <a:pPr indent="0" lvl="0" marL="0" rtl="0" algn="l">
              <a:spcBef>
                <a:spcPts val="0"/>
              </a:spcBef>
              <a:spcAft>
                <a:spcPts val="0"/>
              </a:spcAft>
              <a:buClr>
                <a:schemeClr val="dk1"/>
              </a:buClr>
              <a:buSzPts val="1100"/>
              <a:buFont typeface="Arial"/>
              <a:buNone/>
            </a:pPr>
            <a:r>
              <a:rPr lang="en"/>
              <a:t>the forwarding table like we've done before and then once you look up the next top you're ready to forward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ed476ffb6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ed476ffb6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and we're finally done so we decoded the packet we read it to</a:t>
            </a:r>
            <a:endParaRPr/>
          </a:p>
          <a:p>
            <a:pPr indent="0" lvl="0" marL="0" rtl="0" algn="l">
              <a:spcBef>
                <a:spcPts val="0"/>
              </a:spcBef>
              <a:spcAft>
                <a:spcPts val="0"/>
              </a:spcAft>
              <a:buClr>
                <a:schemeClr val="dk1"/>
              </a:buClr>
              <a:buSzPts val="1100"/>
              <a:buFont typeface="Arial"/>
              <a:buNone/>
            </a:pPr>
            <a:r>
              <a:rPr lang="en"/>
              <a:t>34:12</a:t>
            </a:r>
            <a:endParaRPr/>
          </a:p>
          <a:p>
            <a:pPr indent="0" lvl="0" marL="0" rtl="0" algn="l">
              <a:spcBef>
                <a:spcPts val="0"/>
              </a:spcBef>
              <a:spcAft>
                <a:spcPts val="0"/>
              </a:spcAft>
              <a:buClr>
                <a:schemeClr val="dk1"/>
              </a:buClr>
              <a:buSzPts val="1100"/>
              <a:buFont typeface="Arial"/>
              <a:buNone/>
            </a:pPr>
            <a:r>
              <a:rPr lang="en"/>
              <a:t>understand what's going on we found the next toop and we did some extra processing like TTL minus one now we're</a:t>
            </a:r>
            <a:endParaRPr/>
          </a:p>
          <a:p>
            <a:pPr indent="0" lvl="0" marL="0" rtl="0" algn="l">
              <a:spcBef>
                <a:spcPts val="0"/>
              </a:spcBef>
              <a:spcAft>
                <a:spcPts val="0"/>
              </a:spcAft>
              <a:buClr>
                <a:schemeClr val="dk1"/>
              </a:buClr>
              <a:buSzPts val="1100"/>
              <a:buFont typeface="Arial"/>
              <a:buNone/>
            </a:pPr>
            <a:r>
              <a:rPr lang="en"/>
              <a:t>34:19</a:t>
            </a:r>
            <a:endParaRPr/>
          </a:p>
          <a:p>
            <a:pPr indent="0" lvl="0" marL="0" rtl="0" algn="l">
              <a:spcBef>
                <a:spcPts val="0"/>
              </a:spcBef>
              <a:spcAft>
                <a:spcPts val="0"/>
              </a:spcAft>
              <a:buClr>
                <a:schemeClr val="dk1"/>
              </a:buClr>
              <a:buSzPts val="1100"/>
              <a:buFont typeface="Arial"/>
              <a:buNone/>
            </a:pPr>
            <a:r>
              <a:rPr lang="en"/>
              <a:t>ready to send the packet to wherever it needs to go if the output Port is on a</a:t>
            </a:r>
            <a:endParaRPr/>
          </a:p>
          <a:p>
            <a:pPr indent="0" lvl="0" marL="0" rtl="0" algn="l">
              <a:spcBef>
                <a:spcPts val="0"/>
              </a:spcBef>
              <a:spcAft>
                <a:spcPts val="0"/>
              </a:spcAft>
              <a:buClr>
                <a:schemeClr val="dk1"/>
              </a:buClr>
              <a:buSzPts val="1100"/>
              <a:buFont typeface="Arial"/>
              <a:buNone/>
            </a:pPr>
            <a:r>
              <a:rPr lang="en"/>
              <a:t>34:24</a:t>
            </a:r>
            <a:endParaRPr/>
          </a:p>
          <a:p>
            <a:pPr indent="0" lvl="0" marL="0" rtl="0" algn="l">
              <a:spcBef>
                <a:spcPts val="0"/>
              </a:spcBef>
              <a:spcAft>
                <a:spcPts val="0"/>
              </a:spcAft>
              <a:buClr>
                <a:schemeClr val="dk1"/>
              </a:buClr>
              <a:buSzPts val="1100"/>
              <a:buFont typeface="Arial"/>
              <a:buNone/>
            </a:pPr>
            <a:r>
              <a:rPr lang="en"/>
              <a:t>different line card then we'll send it to that fabric of wires and that will send the packet to the proper line card</a:t>
            </a:r>
            <a:endParaRPr/>
          </a:p>
          <a:p>
            <a:pPr indent="0" lvl="0" marL="0" rtl="0" algn="l">
              <a:spcBef>
                <a:spcPts val="0"/>
              </a:spcBef>
              <a:spcAft>
                <a:spcPts val="0"/>
              </a:spcAft>
              <a:buClr>
                <a:schemeClr val="dk1"/>
              </a:buClr>
              <a:buSzPts val="1100"/>
              <a:buFont typeface="Arial"/>
              <a:buNone/>
            </a:pPr>
            <a:r>
              <a:rPr lang="en"/>
              <a:t>34:31</a:t>
            </a:r>
            <a:endParaRPr/>
          </a:p>
          <a:p>
            <a:pPr indent="0" lvl="0" marL="0" rtl="0" algn="l">
              <a:spcBef>
                <a:spcPts val="0"/>
              </a:spcBef>
              <a:spcAft>
                <a:spcPts val="0"/>
              </a:spcAft>
              <a:buClr>
                <a:schemeClr val="dk1"/>
              </a:buClr>
              <a:buSzPts val="1100"/>
              <a:buFont typeface="Arial"/>
              <a:buNone/>
            </a:pPr>
            <a:r>
              <a:rPr lang="en"/>
              <a:t>for forwarding so that's all the wires in the back of the metal box that</a:t>
            </a:r>
            <a:endParaRPr/>
          </a:p>
          <a:p>
            <a:pPr indent="0" lvl="0" marL="0" rtl="0" algn="l">
              <a:spcBef>
                <a:spcPts val="0"/>
              </a:spcBef>
              <a:spcAft>
                <a:spcPts val="0"/>
              </a:spcAft>
              <a:buClr>
                <a:schemeClr val="dk1"/>
              </a:buClr>
              <a:buSzPts val="1100"/>
              <a:buFont typeface="Arial"/>
              <a:buNone/>
            </a:pPr>
            <a:r>
              <a:rPr lang="en"/>
              <a:t>34:37</a:t>
            </a:r>
            <a:endParaRPr/>
          </a:p>
          <a:p>
            <a:pPr indent="0" lvl="0" marL="0" rtl="0" algn="l">
              <a:spcBef>
                <a:spcPts val="0"/>
              </a:spcBef>
              <a:spcAft>
                <a:spcPts val="0"/>
              </a:spcAft>
              <a:buClr>
                <a:schemeClr val="dk1"/>
              </a:buClr>
              <a:buSzPts val="1100"/>
              <a:buFont typeface="Arial"/>
              <a:buNone/>
            </a:pPr>
            <a:r>
              <a:rPr lang="en"/>
              <a:t>connect all the slots and that allows you to send data to the proper line card</a:t>
            </a:r>
            <a:endParaRPr/>
          </a:p>
          <a:p>
            <a:pPr indent="0" lvl="0" marL="0" rtl="0" algn="l">
              <a:spcBef>
                <a:spcPts val="0"/>
              </a:spcBef>
              <a:spcAft>
                <a:spcPts val="0"/>
              </a:spcAft>
              <a:buClr>
                <a:schemeClr val="dk1"/>
              </a:buClr>
              <a:buSzPts val="1100"/>
              <a:buFont typeface="Arial"/>
              <a:buNone/>
            </a:pPr>
            <a:r>
              <a:rPr lang="en"/>
              <a:t>34:42</a:t>
            </a:r>
            <a:endParaRPr/>
          </a:p>
          <a:p>
            <a:pPr indent="0" lvl="0" marL="0" rtl="0" algn="l">
              <a:spcBef>
                <a:spcPts val="0"/>
              </a:spcBef>
              <a:spcAft>
                <a:spcPts val="0"/>
              </a:spcAft>
              <a:buClr>
                <a:schemeClr val="dk1"/>
              </a:buClr>
              <a:buSzPts val="1100"/>
              <a:buFont typeface="Arial"/>
              <a:buNone/>
            </a:pPr>
            <a:r>
              <a:rPr lang="en"/>
              <a:t>to be forwarded out of this router to other routers so this is the pipeline</a:t>
            </a:r>
            <a:endParaRPr/>
          </a:p>
          <a:p>
            <a:pPr indent="0" lvl="0" marL="0" rtl="0" algn="l">
              <a:spcBef>
                <a:spcPts val="0"/>
              </a:spcBef>
              <a:spcAft>
                <a:spcPts val="0"/>
              </a:spcAft>
              <a:buClr>
                <a:schemeClr val="dk1"/>
              </a:buClr>
              <a:buSzPts val="1100"/>
              <a:buFont typeface="Arial"/>
              <a:buNone/>
            </a:pPr>
            <a:r>
              <a:rPr lang="en"/>
              <a:t>34:47</a:t>
            </a:r>
            <a:endParaRPr/>
          </a:p>
          <a:p>
            <a:pPr indent="0" lvl="0" marL="0" rtl="0" algn="l">
              <a:spcBef>
                <a:spcPts val="0"/>
              </a:spcBef>
              <a:spcAft>
                <a:spcPts val="0"/>
              </a:spcAft>
              <a:buClr>
                <a:schemeClr val="dk1"/>
              </a:buClr>
              <a:buSzPts val="1100"/>
              <a:buFont typeface="Arial"/>
              <a:buNone/>
            </a:pPr>
            <a:r>
              <a:rPr lang="en"/>
              <a:t>that every packet follows and you can imagine this has to happen billions of times per second receiving a packet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d476ffb65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ed476ffb65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remember when we said that if the router is overloaded it might not be able to process all the</a:t>
            </a:r>
            <a:endParaRPr/>
          </a:p>
          <a:p>
            <a:pPr indent="0" lvl="0" marL="0" rtl="0" algn="l">
              <a:spcBef>
                <a:spcPts val="0"/>
              </a:spcBef>
              <a:spcAft>
                <a:spcPts val="0"/>
              </a:spcAft>
              <a:buClr>
                <a:schemeClr val="dk1"/>
              </a:buClr>
              <a:buSzPts val="1100"/>
              <a:buFont typeface="Arial"/>
              <a:buNone/>
            </a:pPr>
            <a:r>
              <a:rPr lang="en"/>
              <a:t>35:15</a:t>
            </a:r>
            <a:endParaRPr/>
          </a:p>
          <a:p>
            <a:pPr indent="0" lvl="0" marL="0" rtl="0" algn="l">
              <a:spcBef>
                <a:spcPts val="0"/>
              </a:spcBef>
              <a:spcAft>
                <a:spcPts val="0"/>
              </a:spcAft>
              <a:buClr>
                <a:schemeClr val="dk1"/>
              </a:buClr>
              <a:buSzPts val="1100"/>
              <a:buFont typeface="Arial"/>
              <a:buNone/>
            </a:pPr>
            <a:r>
              <a:rPr lang="en"/>
              <a:t>packets at once and in case you're wondering what does it mean for the router to be overloaded well now you</a:t>
            </a:r>
            <a:endParaRPr/>
          </a:p>
          <a:p>
            <a:pPr indent="0" lvl="0" marL="0" rtl="0" algn="l">
              <a:spcBef>
                <a:spcPts val="0"/>
              </a:spcBef>
              <a:spcAft>
                <a:spcPts val="0"/>
              </a:spcAft>
              <a:buClr>
                <a:schemeClr val="dk1"/>
              </a:buClr>
              <a:buSzPts val="1100"/>
              <a:buFont typeface="Arial"/>
              <a:buNone/>
            </a:pPr>
            <a:r>
              <a:rPr lang="en"/>
              <a:t>35:21</a:t>
            </a:r>
            <a:endParaRPr/>
          </a:p>
          <a:p>
            <a:pPr indent="0" lvl="0" marL="0" rtl="0" algn="l">
              <a:spcBef>
                <a:spcPts val="0"/>
              </a:spcBef>
              <a:spcAft>
                <a:spcPts val="0"/>
              </a:spcAft>
              <a:buClr>
                <a:schemeClr val="dk1"/>
              </a:buClr>
              <a:buSzPts val="1100"/>
              <a:buFont typeface="Arial"/>
              <a:buNone/>
            </a:pPr>
            <a:r>
              <a:rPr lang="en"/>
              <a:t>know if somehow this is too slow or you're sending too many packets that it</a:t>
            </a:r>
            <a:endParaRPr/>
          </a:p>
          <a:p>
            <a:pPr indent="0" lvl="0" marL="0" rtl="0" algn="l">
              <a:spcBef>
                <a:spcPts val="0"/>
              </a:spcBef>
              <a:spcAft>
                <a:spcPts val="0"/>
              </a:spcAft>
              <a:buClr>
                <a:schemeClr val="dk1"/>
              </a:buClr>
              <a:buSzPts val="1100"/>
              <a:buFont typeface="Arial"/>
              <a:buNone/>
            </a:pPr>
            <a:r>
              <a:rPr lang="en"/>
              <a:t>35:26</a:t>
            </a:r>
            <a:endParaRPr/>
          </a:p>
          <a:p>
            <a:pPr indent="0" lvl="0" marL="0" rtl="0" algn="l">
              <a:spcBef>
                <a:spcPts val="0"/>
              </a:spcBef>
              <a:spcAft>
                <a:spcPts val="0"/>
              </a:spcAft>
              <a:buClr>
                <a:schemeClr val="dk1"/>
              </a:buClr>
              <a:buSzPts val="1100"/>
              <a:buFont typeface="Arial"/>
              <a:buNone/>
            </a:pPr>
            <a:r>
              <a:rPr lang="en"/>
              <a:t>cannot pass through this pipeline fast enough there's just too many packets and you have to spend too much time parsing</a:t>
            </a:r>
            <a:endParaRPr/>
          </a:p>
          <a:p>
            <a:pPr indent="0" lvl="0" marL="0" rtl="0" algn="l">
              <a:spcBef>
                <a:spcPts val="0"/>
              </a:spcBef>
              <a:spcAft>
                <a:spcPts val="0"/>
              </a:spcAft>
              <a:buClr>
                <a:schemeClr val="dk1"/>
              </a:buClr>
              <a:buSzPts val="1100"/>
              <a:buFont typeface="Arial"/>
              <a:buNone/>
            </a:pPr>
            <a:r>
              <a:rPr lang="en"/>
              <a:t>35:33</a:t>
            </a:r>
            <a:endParaRPr/>
          </a:p>
          <a:p>
            <a:pPr indent="0" lvl="0" marL="0" rtl="0" algn="l">
              <a:spcBef>
                <a:spcPts val="0"/>
              </a:spcBef>
              <a:spcAft>
                <a:spcPts val="0"/>
              </a:spcAft>
              <a:buClr>
                <a:schemeClr val="dk1"/>
              </a:buClr>
              <a:buSzPts val="1100"/>
              <a:buFont typeface="Arial"/>
              <a:buNone/>
            </a:pPr>
            <a:r>
              <a:rPr lang="en"/>
              <a:t>each one this is where the queue comes from or maybe the fabric interconnect is too slow and you're not able to send out</a:t>
            </a:r>
            <a:endParaRPr/>
          </a:p>
          <a:p>
            <a:pPr indent="0" lvl="0" marL="0" rtl="0" algn="l">
              <a:spcBef>
                <a:spcPts val="0"/>
              </a:spcBef>
              <a:spcAft>
                <a:spcPts val="0"/>
              </a:spcAft>
              <a:buClr>
                <a:schemeClr val="dk1"/>
              </a:buClr>
              <a:buSzPts val="1100"/>
              <a:buFont typeface="Arial"/>
              <a:buNone/>
            </a:pPr>
            <a:r>
              <a:rPr lang="en"/>
              <a:t>35:40</a:t>
            </a:r>
            <a:endParaRPr/>
          </a:p>
          <a:p>
            <a:pPr indent="0" lvl="0" marL="0" rtl="0" algn="l">
              <a:spcBef>
                <a:spcPts val="0"/>
              </a:spcBef>
              <a:spcAft>
                <a:spcPts val="0"/>
              </a:spcAft>
              <a:buClr>
                <a:schemeClr val="dk1"/>
              </a:buClr>
              <a:buSzPts val="1100"/>
              <a:buFont typeface="Arial"/>
              <a:buNone/>
            </a:pPr>
            <a:r>
              <a:rPr lang="en"/>
              <a:t>packets fast enough so queuing happens because this pipeline is too slow so</a:t>
            </a:r>
            <a:endParaRPr/>
          </a:p>
          <a:p>
            <a:pPr indent="0" lvl="0" marL="0" rtl="0" algn="l">
              <a:spcBef>
                <a:spcPts val="0"/>
              </a:spcBef>
              <a:spcAft>
                <a:spcPts val="0"/>
              </a:spcAft>
              <a:buClr>
                <a:schemeClr val="dk1"/>
              </a:buClr>
              <a:buSzPts val="1100"/>
              <a:buFont typeface="Arial"/>
              <a:buNone/>
            </a:pPr>
            <a:r>
              <a:rPr lang="en"/>
              <a:t>35:45</a:t>
            </a:r>
            <a:endParaRPr/>
          </a:p>
          <a:p>
            <a:pPr indent="0" lvl="0" marL="0" rtl="0" algn="l">
              <a:spcBef>
                <a:spcPts val="0"/>
              </a:spcBef>
              <a:spcAft>
                <a:spcPts val="0"/>
              </a:spcAft>
              <a:buClr>
                <a:schemeClr val="dk1"/>
              </a:buClr>
              <a:buSzPts val="1100"/>
              <a:buFont typeface="Arial"/>
              <a:buNone/>
            </a:pPr>
            <a:r>
              <a:rPr lang="en"/>
              <a:t>I've drawn queuing here but maybe at other points here queuing is also necessary this is where the packet has</a:t>
            </a:r>
            <a:endParaRPr/>
          </a:p>
          <a:p>
            <a:pPr indent="0" lvl="0" marL="0" rtl="0" algn="l">
              <a:spcBef>
                <a:spcPts val="0"/>
              </a:spcBef>
              <a:spcAft>
                <a:spcPts val="0"/>
              </a:spcAft>
              <a:buClr>
                <a:schemeClr val="dk1"/>
              </a:buClr>
              <a:buSzPts val="1100"/>
              <a:buFont typeface="Arial"/>
              <a:buNone/>
            </a:pPr>
            <a:r>
              <a:rPr lang="en"/>
              <a:t>35:51</a:t>
            </a:r>
            <a:endParaRPr/>
          </a:p>
          <a:p>
            <a:pPr indent="0" lvl="0" marL="0" rtl="0" algn="l">
              <a:spcBef>
                <a:spcPts val="0"/>
              </a:spcBef>
              <a:spcAft>
                <a:spcPts val="0"/>
              </a:spcAft>
              <a:buClr>
                <a:schemeClr val="dk1"/>
              </a:buClr>
              <a:buSzPts val="1100"/>
              <a:buFont typeface="Arial"/>
              <a:buNone/>
            </a:pPr>
            <a:r>
              <a:rPr lang="en"/>
              <a:t>to wait in line and this is the cause of queuing delays so how do you actually</a:t>
            </a:r>
            <a:endParaRPr/>
          </a:p>
          <a:p>
            <a:pPr indent="0" lvl="0" marL="0" rtl="0" algn="l">
              <a:spcBef>
                <a:spcPts val="0"/>
              </a:spcBef>
              <a:spcAft>
                <a:spcPts val="0"/>
              </a:spcAft>
              <a:buClr>
                <a:schemeClr val="dk1"/>
              </a:buClr>
              <a:buSzPts val="1100"/>
              <a:buFont typeface="Arial"/>
              <a:buNone/>
            </a:pPr>
            <a:r>
              <a:rPr lang="en"/>
              <a:t>35:56</a:t>
            </a:r>
            <a:endParaRPr/>
          </a:p>
          <a:p>
            <a:pPr indent="0" lvl="0" marL="0" rtl="0" algn="l">
              <a:spcBef>
                <a:spcPts val="0"/>
              </a:spcBef>
              <a:spcAft>
                <a:spcPts val="0"/>
              </a:spcAft>
              <a:buClr>
                <a:schemeClr val="dk1"/>
              </a:buClr>
              <a:buSzPts val="1100"/>
              <a:buFont typeface="Arial"/>
              <a:buNone/>
            </a:pPr>
            <a:r>
              <a:rPr lang="en"/>
              <a:t>build the queue remember last time we said the queue was just arbitrary and I said sometime later we would kind of</a:t>
            </a:r>
            <a:endParaRPr/>
          </a:p>
          <a:p>
            <a:pPr indent="0" lvl="0" marL="0" rtl="0" algn="l">
              <a:spcBef>
                <a:spcPts val="0"/>
              </a:spcBef>
              <a:spcAft>
                <a:spcPts val="0"/>
              </a:spcAft>
              <a:buClr>
                <a:schemeClr val="dk1"/>
              </a:buClr>
              <a:buSzPts val="1100"/>
              <a:buFont typeface="Arial"/>
              <a:buNone/>
            </a:pPr>
            <a:r>
              <a:rPr lang="en"/>
              <a:t>36:03</a:t>
            </a:r>
            <a:endParaRPr/>
          </a:p>
          <a:p>
            <a:pPr indent="0" lvl="0" marL="0" rtl="0" algn="l">
              <a:spcBef>
                <a:spcPts val="0"/>
              </a:spcBef>
              <a:spcAft>
                <a:spcPts val="0"/>
              </a:spcAft>
              <a:buClr>
                <a:schemeClr val="dk1"/>
              </a:buClr>
              <a:buSzPts val="1100"/>
              <a:buFont typeface="Arial"/>
              <a:buNone/>
            </a:pPr>
            <a:r>
              <a:rPr lang="en"/>
              <a:t>close the loop and tell you what the que looks like so now I'll tell you what the queue looks like there's actually lots</a:t>
            </a:r>
            <a:endParaRPr/>
          </a:p>
          <a:p>
            <a:pPr indent="0" lvl="0" marL="0" rtl="0" algn="l">
              <a:spcBef>
                <a:spcPts val="0"/>
              </a:spcBef>
              <a:spcAft>
                <a:spcPts val="0"/>
              </a:spcAft>
              <a:buClr>
                <a:schemeClr val="dk1"/>
              </a:buClr>
              <a:buSzPts val="1100"/>
              <a:buFont typeface="Arial"/>
              <a:buNone/>
            </a:pPr>
            <a:r>
              <a:rPr lang="en"/>
              <a:t>36:09</a:t>
            </a:r>
            <a:endParaRPr/>
          </a:p>
          <a:p>
            <a:pPr indent="0" lvl="0" marL="0" rtl="0" algn="l">
              <a:spcBef>
                <a:spcPts val="0"/>
              </a:spcBef>
              <a:spcAft>
                <a:spcPts val="0"/>
              </a:spcAft>
              <a:buClr>
                <a:schemeClr val="dk1"/>
              </a:buClr>
              <a:buSzPts val="1100"/>
              <a:buFont typeface="Arial"/>
              <a:buNone/>
            </a:pPr>
            <a:r>
              <a:rPr lang="en"/>
              <a:t>of different ways in which you can have packets weighed in line and decide who comes next and we'll talk about some</a:t>
            </a:r>
            <a:endParaRPr/>
          </a:p>
          <a:p>
            <a:pPr indent="0" lvl="0" marL="0" rtl="0" algn="l">
              <a:spcBef>
                <a:spcPts val="0"/>
              </a:spcBef>
              <a:spcAft>
                <a:spcPts val="0"/>
              </a:spcAft>
              <a:buClr>
                <a:schemeClr val="dk1"/>
              </a:buClr>
              <a:buSzPts val="1100"/>
              <a:buFont typeface="Arial"/>
              <a:buNone/>
            </a:pPr>
            <a:r>
              <a:rPr lang="en"/>
              <a:t>36:15</a:t>
            </a:r>
            <a:endParaRPr/>
          </a:p>
          <a:p>
            <a:pPr indent="0" lvl="0" marL="0" rtl="0" algn="l">
              <a:spcBef>
                <a:spcPts val="0"/>
              </a:spcBef>
              <a:spcAft>
                <a:spcPts val="0"/>
              </a:spcAft>
              <a:buClr>
                <a:schemeClr val="dk1"/>
              </a:buClr>
              <a:buSzPts val="1100"/>
              <a:buFont typeface="Arial"/>
              <a:buNone/>
            </a:pPr>
            <a:r>
              <a:rPr lang="en"/>
              <a:t>different ones and later in the class you'll see some more as well but for today here's some possible approaches</a:t>
            </a:r>
            <a:endParaRPr/>
          </a:p>
          <a:p>
            <a:pPr indent="0" lvl="0" marL="0" rtl="0" algn="l">
              <a:spcBef>
                <a:spcPts val="0"/>
              </a:spcBef>
              <a:spcAft>
                <a:spcPts val="0"/>
              </a:spcAft>
              <a:buClr>
                <a:schemeClr val="dk1"/>
              </a:buClr>
              <a:buSzPts val="1100"/>
              <a:buFont typeface="Arial"/>
              <a:buNone/>
            </a:pPr>
            <a:r>
              <a:rPr lang="en"/>
              <a:t>36:21</a:t>
            </a:r>
            <a:endParaRPr/>
          </a:p>
          <a:p>
            <a:pPr indent="0" lvl="0" marL="0" rtl="0" algn="l">
              <a:spcBef>
                <a:spcPts val="0"/>
              </a:spcBef>
              <a:spcAft>
                <a:spcPts val="0"/>
              </a:spcAft>
              <a:buClr>
                <a:schemeClr val="dk1"/>
              </a:buClr>
              <a:buSzPts val="1100"/>
              <a:buFont typeface="Arial"/>
              <a:buNone/>
            </a:pPr>
            <a:r>
              <a:rPr lang="en"/>
              <a:t>and so here are some questions you have to ask for how the queue works and we'll tell you uh simple approach to</a:t>
            </a:r>
            <a:endParaRPr/>
          </a:p>
          <a:p>
            <a:pPr indent="0" lvl="0" marL="0" rtl="0" algn="l">
              <a:spcBef>
                <a:spcPts val="0"/>
              </a:spcBef>
              <a:spcAft>
                <a:spcPts val="0"/>
              </a:spcAft>
              <a:buClr>
                <a:schemeClr val="dk1"/>
              </a:buClr>
              <a:buSzPts val="1100"/>
              <a:buFont typeface="Arial"/>
              <a:buNone/>
            </a:pPr>
            <a:r>
              <a:rPr lang="en"/>
              <a:t>36:28</a:t>
            </a:r>
            <a:endParaRPr/>
          </a:p>
          <a:p>
            <a:pPr indent="0" lvl="0" marL="0" rtl="0" algn="l">
              <a:spcBef>
                <a:spcPts val="0"/>
              </a:spcBef>
              <a:spcAft>
                <a:spcPts val="0"/>
              </a:spcAft>
              <a:buClr>
                <a:schemeClr val="dk1"/>
              </a:buClr>
              <a:buSzPts val="1100"/>
              <a:buFont typeface="Arial"/>
              <a:buNone/>
            </a:pPr>
            <a:r>
              <a:rPr lang="en"/>
              <a:t>implementing a que so one question is how many cues do you have to begin with</a:t>
            </a:r>
            <a:endParaRPr/>
          </a:p>
          <a:p>
            <a:pPr indent="0" lvl="0" marL="0" rtl="0" algn="l">
              <a:spcBef>
                <a:spcPts val="0"/>
              </a:spcBef>
              <a:spcAft>
                <a:spcPts val="0"/>
              </a:spcAft>
              <a:buClr>
                <a:schemeClr val="dk1"/>
              </a:buClr>
              <a:buSzPts val="1100"/>
              <a:buFont typeface="Arial"/>
              <a:buNone/>
            </a:pPr>
            <a:r>
              <a:rPr lang="en"/>
              <a:t>36:33</a:t>
            </a:r>
            <a:endParaRPr/>
          </a:p>
          <a:p>
            <a:pPr indent="0" lvl="0" marL="0" rtl="0" algn="l">
              <a:spcBef>
                <a:spcPts val="0"/>
              </a:spcBef>
              <a:spcAft>
                <a:spcPts val="0"/>
              </a:spcAft>
              <a:buClr>
                <a:schemeClr val="dk1"/>
              </a:buClr>
              <a:buSzPts val="1100"/>
              <a:buFont typeface="Arial"/>
              <a:buNone/>
            </a:pPr>
            <a:r>
              <a:rPr lang="en"/>
              <a:t>remember the router is that big picture and there's a bunch of line cards and there's a bunch of ports on each line</a:t>
            </a:r>
            <a:endParaRPr/>
          </a:p>
          <a:p>
            <a:pPr indent="0" lvl="0" marL="0" rtl="0" algn="l">
              <a:spcBef>
                <a:spcPts val="0"/>
              </a:spcBef>
              <a:spcAft>
                <a:spcPts val="0"/>
              </a:spcAft>
              <a:buClr>
                <a:schemeClr val="dk1"/>
              </a:buClr>
              <a:buSzPts val="1100"/>
              <a:buFont typeface="Arial"/>
              <a:buNone/>
            </a:pPr>
            <a:r>
              <a:rPr lang="en"/>
              <a:t>36:40</a:t>
            </a:r>
            <a:endParaRPr/>
          </a:p>
          <a:p>
            <a:pPr indent="0" lvl="0" marL="0" rtl="0" algn="l">
              <a:spcBef>
                <a:spcPts val="0"/>
              </a:spcBef>
              <a:spcAft>
                <a:spcPts val="0"/>
              </a:spcAft>
              <a:buClr>
                <a:schemeClr val="dk1"/>
              </a:buClr>
              <a:buSzPts val="1100"/>
              <a:buFont typeface="Arial"/>
              <a:buNone/>
            </a:pPr>
            <a:r>
              <a:rPr lang="en"/>
              <a:t>card so there's a question of how many cues do you even want do you want one Q</a:t>
            </a:r>
            <a:endParaRPr/>
          </a:p>
          <a:p>
            <a:pPr indent="0" lvl="0" marL="0" rtl="0" algn="l">
              <a:spcBef>
                <a:spcPts val="0"/>
              </a:spcBef>
              <a:spcAft>
                <a:spcPts val="0"/>
              </a:spcAft>
              <a:buClr>
                <a:schemeClr val="dk1"/>
              </a:buClr>
              <a:buSzPts val="1100"/>
              <a:buFont typeface="Arial"/>
              <a:buNone/>
            </a:pPr>
            <a:r>
              <a:rPr lang="en"/>
              <a:t>36:45</a:t>
            </a:r>
            <a:endParaRPr/>
          </a:p>
          <a:p>
            <a:pPr indent="0" lvl="0" marL="0" rtl="0" algn="l">
              <a:spcBef>
                <a:spcPts val="0"/>
              </a:spcBef>
              <a:spcAft>
                <a:spcPts val="0"/>
              </a:spcAft>
              <a:buClr>
                <a:schemeClr val="dk1"/>
              </a:buClr>
              <a:buSzPts val="1100"/>
              <a:buFont typeface="Arial"/>
              <a:buNone/>
            </a:pPr>
            <a:r>
              <a:rPr lang="en"/>
              <a:t>per Port maybe the whole line card has one Q that's an approach maybe you actually want multiple cues so each flow</a:t>
            </a:r>
            <a:endParaRPr/>
          </a:p>
          <a:p>
            <a:pPr indent="0" lvl="0" marL="0" rtl="0" algn="l">
              <a:spcBef>
                <a:spcPts val="0"/>
              </a:spcBef>
              <a:spcAft>
                <a:spcPts val="0"/>
              </a:spcAft>
              <a:buClr>
                <a:schemeClr val="dk1"/>
              </a:buClr>
              <a:buSzPts val="1100"/>
              <a:buFont typeface="Arial"/>
              <a:buNone/>
            </a:pPr>
            <a:r>
              <a:rPr lang="en"/>
              <a:t>36:53</a:t>
            </a:r>
            <a:endParaRPr/>
          </a:p>
          <a:p>
            <a:pPr indent="0" lvl="0" marL="0" rtl="0" algn="l">
              <a:spcBef>
                <a:spcPts val="0"/>
              </a:spcBef>
              <a:spcAft>
                <a:spcPts val="0"/>
              </a:spcAft>
              <a:buClr>
                <a:schemeClr val="dk1"/>
              </a:buClr>
              <a:buSzPts val="1100"/>
              <a:buFont typeface="Arial"/>
              <a:buNone/>
            </a:pPr>
            <a:r>
              <a:rPr lang="en"/>
              <a:t>like each layer 4 connection has one Q that's also an option to have multiple</a:t>
            </a:r>
            <a:endParaRPr/>
          </a:p>
          <a:p>
            <a:pPr indent="0" lvl="0" marL="0" rtl="0" algn="l">
              <a:spcBef>
                <a:spcPts val="0"/>
              </a:spcBef>
              <a:spcAft>
                <a:spcPts val="0"/>
              </a:spcAft>
              <a:buClr>
                <a:schemeClr val="dk1"/>
              </a:buClr>
              <a:buSzPts val="1100"/>
              <a:buFont typeface="Arial"/>
              <a:buNone/>
            </a:pPr>
            <a:r>
              <a:rPr lang="en"/>
              <a:t>36:58</a:t>
            </a:r>
            <a:endParaRPr/>
          </a:p>
          <a:p>
            <a:pPr indent="0" lvl="0" marL="0" rtl="0" algn="l">
              <a:spcBef>
                <a:spcPts val="0"/>
              </a:spcBef>
              <a:spcAft>
                <a:spcPts val="0"/>
              </a:spcAft>
              <a:buClr>
                <a:schemeClr val="dk1"/>
              </a:buClr>
              <a:buSzPts val="1100"/>
              <a:buFont typeface="Arial"/>
              <a:buNone/>
            </a:pPr>
            <a:r>
              <a:rPr lang="en"/>
              <a:t>cues so that each connection waits in a different line so there's all these different approaches the simplest one</a:t>
            </a:r>
            <a:endParaRPr/>
          </a:p>
          <a:p>
            <a:pPr indent="0" lvl="0" marL="0" rtl="0" algn="l">
              <a:spcBef>
                <a:spcPts val="0"/>
              </a:spcBef>
              <a:spcAft>
                <a:spcPts val="0"/>
              </a:spcAft>
              <a:buClr>
                <a:schemeClr val="dk1"/>
              </a:buClr>
              <a:buSzPts val="1100"/>
              <a:buFont typeface="Arial"/>
              <a:buNone/>
            </a:pPr>
            <a:r>
              <a:rPr lang="en"/>
              <a:t>37:05</a:t>
            </a:r>
            <a:endParaRPr/>
          </a:p>
          <a:p>
            <a:pPr indent="0" lvl="0" marL="0" rtl="0" algn="l">
              <a:spcBef>
                <a:spcPts val="0"/>
              </a:spcBef>
              <a:spcAft>
                <a:spcPts val="0"/>
              </a:spcAft>
              <a:buClr>
                <a:schemeClr val="dk1"/>
              </a:buClr>
              <a:buSzPts val="1100"/>
              <a:buFont typeface="Arial"/>
              <a:buNone/>
            </a:pPr>
            <a:r>
              <a:rPr lang="en"/>
              <a:t>would probably just to be one Q for the entire input Port but if you want to have multiple Q's you could you could</a:t>
            </a:r>
            <a:endParaRPr/>
          </a:p>
          <a:p>
            <a:pPr indent="0" lvl="0" marL="0" rtl="0" algn="l">
              <a:spcBef>
                <a:spcPts val="0"/>
              </a:spcBef>
              <a:spcAft>
                <a:spcPts val="0"/>
              </a:spcAft>
              <a:buClr>
                <a:schemeClr val="dk1"/>
              </a:buClr>
              <a:buSzPts val="1100"/>
              <a:buFont typeface="Arial"/>
              <a:buNone/>
            </a:pPr>
            <a:r>
              <a:rPr lang="en"/>
              <a:t>37:11</a:t>
            </a:r>
            <a:endParaRPr/>
          </a:p>
          <a:p>
            <a:pPr indent="0" lvl="0" marL="0" rtl="0" algn="l">
              <a:spcBef>
                <a:spcPts val="0"/>
              </a:spcBef>
              <a:spcAft>
                <a:spcPts val="0"/>
              </a:spcAft>
              <a:buClr>
                <a:schemeClr val="dk1"/>
              </a:buClr>
              <a:buSzPts val="1100"/>
              <a:buFont typeface="Arial"/>
              <a:buNone/>
            </a:pPr>
            <a:r>
              <a:rPr lang="en"/>
              <a:t>have q1 and Q2 and Q3 that's a possible choice but for Simplicity we'll assume</a:t>
            </a:r>
            <a:endParaRPr/>
          </a:p>
          <a:p>
            <a:pPr indent="0" lvl="0" marL="0" rtl="0" algn="l">
              <a:spcBef>
                <a:spcPts val="0"/>
              </a:spcBef>
              <a:spcAft>
                <a:spcPts val="0"/>
              </a:spcAft>
              <a:buClr>
                <a:schemeClr val="dk1"/>
              </a:buClr>
              <a:buSzPts val="1100"/>
              <a:buFont typeface="Arial"/>
              <a:buNone/>
            </a:pPr>
            <a:r>
              <a:rPr lang="en"/>
              <a:t>37:17</a:t>
            </a:r>
            <a:endParaRPr/>
          </a:p>
          <a:p>
            <a:pPr indent="0" lvl="0" marL="0" rtl="0" algn="l">
              <a:spcBef>
                <a:spcPts val="0"/>
              </a:spcBef>
              <a:spcAft>
                <a:spcPts val="0"/>
              </a:spcAft>
              <a:buClr>
                <a:schemeClr val="dk1"/>
              </a:buClr>
              <a:buSzPts val="1100"/>
              <a:buFont typeface="Arial"/>
              <a:buNone/>
            </a:pPr>
            <a:r>
              <a:rPr lang="en"/>
              <a:t>no classification everything gets shoved in one Q the second question is how do you</a:t>
            </a:r>
            <a:endParaRPr/>
          </a:p>
          <a:p>
            <a:pPr indent="0" lvl="0" marL="0" rtl="0" algn="l">
              <a:spcBef>
                <a:spcPts val="0"/>
              </a:spcBef>
              <a:spcAft>
                <a:spcPts val="0"/>
              </a:spcAft>
              <a:buClr>
                <a:schemeClr val="dk1"/>
              </a:buClr>
              <a:buSzPts val="1100"/>
              <a:buFont typeface="Arial"/>
              <a:buNone/>
            </a:pPr>
            <a:r>
              <a:rPr lang="en"/>
              <a:t>37:23</a:t>
            </a:r>
            <a:endParaRPr/>
          </a:p>
          <a:p>
            <a:pPr indent="0" lvl="0" marL="0" rtl="0" algn="l">
              <a:spcBef>
                <a:spcPts val="0"/>
              </a:spcBef>
              <a:spcAft>
                <a:spcPts val="0"/>
              </a:spcAft>
              <a:buClr>
                <a:schemeClr val="dk1"/>
              </a:buClr>
              <a:buSzPts val="1100"/>
              <a:buFont typeface="Arial"/>
              <a:buNone/>
            </a:pPr>
            <a:r>
              <a:rPr lang="en"/>
              <a:t>manage the queue if it gets long and the simplest thing to do is is drop packets if the queue gets too full there's also</a:t>
            </a:r>
            <a:endParaRPr/>
          </a:p>
          <a:p>
            <a:pPr indent="0" lvl="0" marL="0" rtl="0" algn="l">
              <a:spcBef>
                <a:spcPts val="0"/>
              </a:spcBef>
              <a:spcAft>
                <a:spcPts val="0"/>
              </a:spcAft>
              <a:buClr>
                <a:schemeClr val="dk1"/>
              </a:buClr>
              <a:buSzPts val="1100"/>
              <a:buFont typeface="Arial"/>
              <a:buNone/>
            </a:pPr>
            <a:r>
              <a:rPr lang="en"/>
              <a:t>37:30</a:t>
            </a:r>
            <a:endParaRPr/>
          </a:p>
          <a:p>
            <a:pPr indent="0" lvl="0" marL="0" rtl="0" algn="l">
              <a:spcBef>
                <a:spcPts val="0"/>
              </a:spcBef>
              <a:spcAft>
                <a:spcPts val="0"/>
              </a:spcAft>
              <a:buClr>
                <a:schemeClr val="dk1"/>
              </a:buClr>
              <a:buSzPts val="1100"/>
              <a:buFont typeface="Arial"/>
              <a:buNone/>
            </a:pPr>
            <a:r>
              <a:rPr lang="en"/>
              <a:t>other approaches you could do you can like send errors back or something but the simplest thing we can do and it's what we've seen so far is just drop the</a:t>
            </a:r>
            <a:endParaRPr/>
          </a:p>
          <a:p>
            <a:pPr indent="0" lvl="0" marL="0" rtl="0" algn="l">
              <a:spcBef>
                <a:spcPts val="0"/>
              </a:spcBef>
              <a:spcAft>
                <a:spcPts val="0"/>
              </a:spcAft>
              <a:buClr>
                <a:schemeClr val="dk1"/>
              </a:buClr>
              <a:buSzPts val="1100"/>
              <a:buFont typeface="Arial"/>
              <a:buNone/>
            </a:pPr>
            <a:r>
              <a:rPr lang="en"/>
              <a:t>37:37</a:t>
            </a:r>
            <a:endParaRPr/>
          </a:p>
          <a:p>
            <a:pPr indent="0" lvl="0" marL="0" rtl="0" algn="l">
              <a:spcBef>
                <a:spcPts val="0"/>
              </a:spcBef>
              <a:spcAft>
                <a:spcPts val="0"/>
              </a:spcAft>
              <a:buClr>
                <a:schemeClr val="dk1"/>
              </a:buClr>
              <a:buSzPts val="1100"/>
              <a:buFont typeface="Arial"/>
              <a:buNone/>
            </a:pPr>
            <a:r>
              <a:rPr lang="en"/>
              <a:t>packet if the queue is full its best effort that's fine and then one more</a:t>
            </a:r>
            <a:endParaRPr/>
          </a:p>
          <a:p>
            <a:pPr indent="0" lvl="0" marL="0" rtl="0" algn="l">
              <a:spcBef>
                <a:spcPts val="0"/>
              </a:spcBef>
              <a:spcAft>
                <a:spcPts val="0"/>
              </a:spcAft>
              <a:buClr>
                <a:schemeClr val="dk1"/>
              </a:buClr>
              <a:buSzPts val="1100"/>
              <a:buFont typeface="Arial"/>
              <a:buNone/>
            </a:pPr>
            <a:r>
              <a:rPr lang="en"/>
              <a:t>37:42</a:t>
            </a:r>
            <a:endParaRPr/>
          </a:p>
          <a:p>
            <a:pPr indent="0" lvl="0" marL="0" rtl="0" algn="l">
              <a:spcBef>
                <a:spcPts val="0"/>
              </a:spcBef>
              <a:spcAft>
                <a:spcPts val="0"/>
              </a:spcAft>
              <a:buClr>
                <a:schemeClr val="dk1"/>
              </a:buClr>
              <a:buSzPts val="1100"/>
              <a:buFont typeface="Arial"/>
              <a:buNone/>
            </a:pPr>
            <a:r>
              <a:rPr lang="en"/>
              <a:t>question is what order do you process the queue so you could process it in any order that you want who comes out of the</a:t>
            </a:r>
            <a:endParaRPr/>
          </a:p>
          <a:p>
            <a:pPr indent="0" lvl="0" marL="0" rtl="0" algn="l">
              <a:spcBef>
                <a:spcPts val="0"/>
              </a:spcBef>
              <a:spcAft>
                <a:spcPts val="0"/>
              </a:spcAft>
              <a:buClr>
                <a:schemeClr val="dk1"/>
              </a:buClr>
              <a:buSzPts val="1100"/>
              <a:buFont typeface="Arial"/>
              <a:buNone/>
            </a:pPr>
            <a:r>
              <a:rPr lang="en"/>
              <a:t>37:49</a:t>
            </a:r>
            <a:endParaRPr/>
          </a:p>
          <a:p>
            <a:pPr indent="0" lvl="0" marL="0" rtl="0" algn="l">
              <a:spcBef>
                <a:spcPts val="0"/>
              </a:spcBef>
              <a:spcAft>
                <a:spcPts val="0"/>
              </a:spcAft>
              <a:buClr>
                <a:schemeClr val="dk1"/>
              </a:buClr>
              <a:buSzPts val="1100"/>
              <a:buFont typeface="Arial"/>
              <a:buNone/>
            </a:pPr>
            <a:r>
              <a:rPr lang="en"/>
              <a:t>line next the simplest approach is first in first out sometimes called fifo fifo</a:t>
            </a:r>
            <a:endParaRPr/>
          </a:p>
          <a:p>
            <a:pPr indent="0" lvl="0" marL="0" rtl="0" algn="l">
              <a:spcBef>
                <a:spcPts val="0"/>
              </a:spcBef>
              <a:spcAft>
                <a:spcPts val="0"/>
              </a:spcAft>
              <a:buClr>
                <a:schemeClr val="dk1"/>
              </a:buClr>
              <a:buSzPts val="1100"/>
              <a:buFont typeface="Arial"/>
              <a:buNone/>
            </a:pPr>
            <a:r>
              <a:rPr lang="en"/>
              <a:t>37:55</a:t>
            </a:r>
            <a:endParaRPr/>
          </a:p>
          <a:p>
            <a:pPr indent="0" lvl="0" marL="0" rtl="0" algn="l">
              <a:spcBef>
                <a:spcPts val="0"/>
              </a:spcBef>
              <a:spcAft>
                <a:spcPts val="0"/>
              </a:spcAft>
              <a:buClr>
                <a:schemeClr val="dk1"/>
              </a:buClr>
              <a:buSzPts val="1100"/>
              <a:buFont typeface="Arial"/>
              <a:buNone/>
            </a:pPr>
            <a:r>
              <a:rPr lang="en"/>
              <a:t>I don't know but it's first in first out and and you just send the packets in the order in which they arrive so the first</a:t>
            </a:r>
            <a:endParaRPr/>
          </a:p>
          <a:p>
            <a:pPr indent="0" lvl="0" marL="0" rtl="0" algn="l">
              <a:spcBef>
                <a:spcPts val="0"/>
              </a:spcBef>
              <a:spcAft>
                <a:spcPts val="0"/>
              </a:spcAft>
              <a:buClr>
                <a:schemeClr val="dk1"/>
              </a:buClr>
              <a:buSzPts val="1100"/>
              <a:buFont typeface="Arial"/>
              <a:buNone/>
            </a:pPr>
            <a:r>
              <a:rPr lang="en"/>
              <a:t>38:00</a:t>
            </a:r>
            <a:endParaRPr/>
          </a:p>
          <a:p>
            <a:pPr indent="0" lvl="0" marL="0" rtl="0" algn="l">
              <a:spcBef>
                <a:spcPts val="0"/>
              </a:spcBef>
              <a:spcAft>
                <a:spcPts val="0"/>
              </a:spcAft>
              <a:buClr>
                <a:schemeClr val="dk1"/>
              </a:buClr>
              <a:buSzPts val="1100"/>
              <a:buFont typeface="Arial"/>
              <a:buNone/>
            </a:pPr>
            <a:r>
              <a:rPr lang="en"/>
              <a:t>one that arrives is at the front of the line and it gets processed first kind of like what you would expect but do be</a:t>
            </a:r>
            <a:endParaRPr/>
          </a:p>
          <a:p>
            <a:pPr indent="0" lvl="0" marL="0" rtl="0" algn="l">
              <a:spcBef>
                <a:spcPts val="0"/>
              </a:spcBef>
              <a:spcAft>
                <a:spcPts val="0"/>
              </a:spcAft>
              <a:buClr>
                <a:schemeClr val="dk1"/>
              </a:buClr>
              <a:buSzPts val="1100"/>
              <a:buFont typeface="Arial"/>
              <a:buNone/>
            </a:pPr>
            <a:r>
              <a:rPr lang="en"/>
              <a:t>38:07</a:t>
            </a:r>
            <a:endParaRPr/>
          </a:p>
          <a:p>
            <a:pPr indent="0" lvl="0" marL="0" rtl="0" algn="l">
              <a:spcBef>
                <a:spcPts val="0"/>
              </a:spcBef>
              <a:spcAft>
                <a:spcPts val="0"/>
              </a:spcAft>
              <a:buClr>
                <a:schemeClr val="dk1"/>
              </a:buClr>
              <a:buSzPts val="1100"/>
              <a:buFont typeface="Arial"/>
              <a:buNone/>
            </a:pPr>
            <a:r>
              <a:rPr lang="en"/>
              <a:t>aware that this is just one set of assumptions that we made and other approaches can be used as well to</a:t>
            </a:r>
            <a:endParaRPr/>
          </a:p>
          <a:p>
            <a:pPr indent="0" lvl="0" marL="0" rtl="0" algn="l">
              <a:spcBef>
                <a:spcPts val="0"/>
              </a:spcBef>
              <a:spcAft>
                <a:spcPts val="0"/>
              </a:spcAft>
              <a:buClr>
                <a:schemeClr val="dk1"/>
              </a:buClr>
              <a:buSzPts val="1100"/>
              <a:buFont typeface="Arial"/>
              <a:buNone/>
            </a:pPr>
            <a:r>
              <a:rPr lang="en"/>
              <a:t>38:12</a:t>
            </a:r>
            <a:endParaRPr/>
          </a:p>
          <a:p>
            <a:pPr indent="0" lvl="0" marL="0" rtl="0" algn="l">
              <a:spcBef>
                <a:spcPts val="0"/>
              </a:spcBef>
              <a:spcAft>
                <a:spcPts val="0"/>
              </a:spcAft>
              <a:buClr>
                <a:schemeClr val="dk1"/>
              </a:buClr>
              <a:buSzPts val="1100"/>
              <a:buFont typeface="Arial"/>
              <a:buNone/>
            </a:pPr>
            <a:r>
              <a:rPr lang="en"/>
              <a:t>implement various objectives so maybe for example you've decided that some customers are more important because</a:t>
            </a:r>
            <a:endParaRPr/>
          </a:p>
          <a:p>
            <a:pPr indent="0" lvl="0" marL="0" rtl="0" algn="l">
              <a:spcBef>
                <a:spcPts val="0"/>
              </a:spcBef>
              <a:spcAft>
                <a:spcPts val="0"/>
              </a:spcAft>
              <a:buClr>
                <a:schemeClr val="dk1"/>
              </a:buClr>
              <a:buSzPts val="1100"/>
              <a:buFont typeface="Arial"/>
              <a:buNone/>
            </a:pPr>
            <a:r>
              <a:rPr lang="en"/>
              <a:t>38:19</a:t>
            </a:r>
            <a:endParaRPr/>
          </a:p>
          <a:p>
            <a:pPr indent="0" lvl="0" marL="0" rtl="0" algn="l">
              <a:spcBef>
                <a:spcPts val="0"/>
              </a:spcBef>
              <a:spcAft>
                <a:spcPts val="0"/>
              </a:spcAft>
              <a:buClr>
                <a:schemeClr val="dk1"/>
              </a:buClr>
              <a:buSzPts val="1100"/>
              <a:buFont typeface="Arial"/>
              <a:buNone/>
            </a:pPr>
            <a:r>
              <a:rPr lang="en"/>
              <a:t>they pay you more and you want to give them better performance you could have two cues you could have a fast q and a</a:t>
            </a:r>
            <a:endParaRPr/>
          </a:p>
          <a:p>
            <a:pPr indent="0" lvl="0" marL="0" rtl="0" algn="l">
              <a:spcBef>
                <a:spcPts val="0"/>
              </a:spcBef>
              <a:spcAft>
                <a:spcPts val="0"/>
              </a:spcAft>
              <a:buClr>
                <a:schemeClr val="dk1"/>
              </a:buClr>
              <a:buSzPts val="1100"/>
              <a:buFont typeface="Arial"/>
              <a:buNone/>
            </a:pPr>
            <a:r>
              <a:rPr lang="en"/>
              <a:t>38:25</a:t>
            </a:r>
            <a:endParaRPr/>
          </a:p>
          <a:p>
            <a:pPr indent="0" lvl="0" marL="0" rtl="0" algn="l">
              <a:spcBef>
                <a:spcPts val="0"/>
              </a:spcBef>
              <a:spcAft>
                <a:spcPts val="0"/>
              </a:spcAft>
              <a:buClr>
                <a:schemeClr val="dk1"/>
              </a:buClr>
              <a:buSzPts val="1100"/>
              <a:buFont typeface="Arial"/>
              <a:buNone/>
            </a:pPr>
            <a:r>
              <a:rPr lang="en"/>
              <a:t>slow que and then let the high paying customers uh skip the line and take the</a:t>
            </a:r>
            <a:endParaRPr/>
          </a:p>
          <a:p>
            <a:pPr indent="0" lvl="0" marL="0" rtl="0" algn="l">
              <a:spcBef>
                <a:spcPts val="0"/>
              </a:spcBef>
              <a:spcAft>
                <a:spcPts val="0"/>
              </a:spcAft>
              <a:buClr>
                <a:schemeClr val="dk1"/>
              </a:buClr>
              <a:buSzPts val="1100"/>
              <a:buFont typeface="Arial"/>
              <a:buNone/>
            </a:pPr>
            <a:r>
              <a:rPr lang="en"/>
              <a:t>38:31</a:t>
            </a:r>
            <a:endParaRPr/>
          </a:p>
          <a:p>
            <a:pPr indent="0" lvl="0" marL="0" rtl="0" algn="l">
              <a:spcBef>
                <a:spcPts val="0"/>
              </a:spcBef>
              <a:spcAft>
                <a:spcPts val="0"/>
              </a:spcAft>
              <a:buClr>
                <a:schemeClr val="dk1"/>
              </a:buClr>
              <a:buSzPts val="1100"/>
              <a:buFont typeface="Arial"/>
              <a:buNone/>
            </a:pPr>
            <a:r>
              <a:rPr lang="en"/>
              <a:t>fast queue and have the slower ones take the slower queue there's all these different approaches you can use to</a:t>
            </a:r>
            <a:endParaRPr/>
          </a:p>
          <a:p>
            <a:pPr indent="0" lvl="0" marL="0" rtl="0" algn="l">
              <a:spcBef>
                <a:spcPts val="0"/>
              </a:spcBef>
              <a:spcAft>
                <a:spcPts val="0"/>
              </a:spcAft>
              <a:buClr>
                <a:schemeClr val="dk1"/>
              </a:buClr>
              <a:buSzPts val="1100"/>
              <a:buFont typeface="Arial"/>
              <a:buNone/>
            </a:pPr>
            <a:r>
              <a:rPr lang="en"/>
              <a:t>38:36</a:t>
            </a:r>
            <a:endParaRPr/>
          </a:p>
          <a:p>
            <a:pPr indent="0" lvl="0" marL="0" rtl="0" algn="l">
              <a:spcBef>
                <a:spcPts val="0"/>
              </a:spcBef>
              <a:spcAft>
                <a:spcPts val="0"/>
              </a:spcAft>
              <a:buClr>
                <a:schemeClr val="dk1"/>
              </a:buClr>
              <a:buSzPts val="1100"/>
              <a:buFont typeface="Arial"/>
              <a:buNone/>
            </a:pPr>
            <a:r>
              <a:rPr lang="en"/>
              <a:t>queuing packets and there's a whole field of kind of queuing theory to describe the average weight times and</a:t>
            </a:r>
            <a:endParaRPr/>
          </a:p>
          <a:p>
            <a:pPr indent="0" lvl="0" marL="0" rtl="0" algn="l">
              <a:spcBef>
                <a:spcPts val="0"/>
              </a:spcBef>
              <a:spcAft>
                <a:spcPts val="0"/>
              </a:spcAft>
              <a:buClr>
                <a:schemeClr val="dk1"/>
              </a:buClr>
              <a:buSzPts val="1100"/>
              <a:buFont typeface="Arial"/>
              <a:buNone/>
            </a:pPr>
            <a:r>
              <a:rPr lang="en"/>
              <a:t>38:42</a:t>
            </a:r>
            <a:endParaRPr/>
          </a:p>
          <a:p>
            <a:pPr indent="0" lvl="0" marL="0" rtl="0" algn="l">
              <a:spcBef>
                <a:spcPts val="0"/>
              </a:spcBef>
              <a:spcAft>
                <a:spcPts val="0"/>
              </a:spcAft>
              <a:buClr>
                <a:schemeClr val="dk1"/>
              </a:buClr>
              <a:buSzPts val="1100"/>
              <a:buFont typeface="Arial"/>
              <a:buNone/>
            </a:pPr>
            <a:r>
              <a:rPr lang="en"/>
              <a:t>how you should Implement these cues but for now we'll just assume something simple but just do be aware a whole</a:t>
            </a:r>
            <a:endParaRPr/>
          </a:p>
          <a:p>
            <a:pPr indent="0" lvl="0" marL="0" rtl="0" algn="l">
              <a:spcBef>
                <a:spcPts val="0"/>
              </a:spcBef>
              <a:spcAft>
                <a:spcPts val="0"/>
              </a:spcAft>
              <a:buClr>
                <a:schemeClr val="dk1"/>
              </a:buClr>
              <a:buSzPts val="1100"/>
              <a:buFont typeface="Arial"/>
              <a:buNone/>
            </a:pPr>
            <a:r>
              <a:rPr lang="en"/>
              <a:t>38:48</a:t>
            </a:r>
            <a:endParaRPr/>
          </a:p>
          <a:p>
            <a:pPr indent="0" lvl="0" marL="0" rtl="0" algn="l">
              <a:spcBef>
                <a:spcPts val="0"/>
              </a:spcBef>
              <a:spcAft>
                <a:spcPts val="0"/>
              </a:spcAft>
              <a:buClr>
                <a:schemeClr val="dk1"/>
              </a:buClr>
              <a:buSzPts val="1100"/>
              <a:buFont typeface="Arial"/>
              <a:buNone/>
            </a:pPr>
            <a:r>
              <a:rPr lang="en"/>
              <a:t>world of questions and answers exist when it comes to</a:t>
            </a:r>
            <a:endParaRPr/>
          </a:p>
          <a:p>
            <a:pPr indent="0" lvl="0" marL="0" rtl="0" algn="l">
              <a:spcBef>
                <a:spcPts val="0"/>
              </a:spcBef>
              <a:spcAft>
                <a:spcPts val="0"/>
              </a:spcAft>
              <a:buClr>
                <a:schemeClr val="dk1"/>
              </a:buClr>
              <a:buSzPts val="1100"/>
              <a:buFont typeface="Arial"/>
              <a:buNone/>
            </a:pPr>
            <a:r>
              <a:rPr lang="en"/>
              <a:t>38:55</a:t>
            </a:r>
            <a:endParaRPr/>
          </a:p>
          <a:p>
            <a:pPr indent="0" lvl="0" marL="0" rtl="0" algn="l">
              <a:spcBef>
                <a:spcPts val="0"/>
              </a:spcBef>
              <a:spcAft>
                <a:spcPts val="0"/>
              </a:spcAft>
              <a:buClr>
                <a:schemeClr val="dk1"/>
              </a:buClr>
              <a:buSzPts val="1100"/>
              <a:buFont typeface="Arial"/>
              <a:buNone/>
            </a:pPr>
            <a:r>
              <a:rPr lang="en"/>
              <a:t>queuing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d476ffb6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d476ffb6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so you've already</a:t>
            </a:r>
            <a:endParaRPr/>
          </a:p>
          <a:p>
            <a:pPr indent="0" lvl="0" marL="0" rtl="0" algn="l">
              <a:spcBef>
                <a:spcPts val="0"/>
              </a:spcBef>
              <a:spcAft>
                <a:spcPts val="0"/>
              </a:spcAft>
              <a:buClr>
                <a:schemeClr val="dk1"/>
              </a:buClr>
              <a:buSzPts val="1100"/>
              <a:buFont typeface="Arial"/>
              <a:buNone/>
            </a:pPr>
            <a:r>
              <a:rPr lang="en"/>
              <a:t>1:04</a:t>
            </a:r>
            <a:endParaRPr/>
          </a:p>
          <a:p>
            <a:pPr indent="0" lvl="0" marL="0" rtl="0" algn="l">
              <a:spcBef>
                <a:spcPts val="0"/>
              </a:spcBef>
              <a:spcAft>
                <a:spcPts val="0"/>
              </a:spcAft>
              <a:buClr>
                <a:schemeClr val="dk1"/>
              </a:buClr>
              <a:buSzPts val="1100"/>
              <a:buFont typeface="Arial"/>
              <a:buNone/>
            </a:pPr>
            <a:r>
              <a:rPr lang="en"/>
              <a:t>seen these conceptual pictures where we say you have this square and it represents a router and it performs</a:t>
            </a:r>
            <a:endParaRPr/>
          </a:p>
          <a:p>
            <a:pPr indent="0" lvl="0" marL="0" rtl="0" algn="l">
              <a:spcBef>
                <a:spcPts val="0"/>
              </a:spcBef>
              <a:spcAft>
                <a:spcPts val="0"/>
              </a:spcAft>
              <a:buClr>
                <a:schemeClr val="dk1"/>
              </a:buClr>
              <a:buSzPts val="1100"/>
              <a:buFont typeface="Arial"/>
              <a:buNone/>
            </a:pPr>
            <a:r>
              <a:rPr lang="en"/>
              <a:t>1:11</a:t>
            </a:r>
            <a:endParaRPr/>
          </a:p>
          <a:p>
            <a:pPr indent="0" lvl="0" marL="0" rtl="0" algn="l">
              <a:spcBef>
                <a:spcPts val="0"/>
              </a:spcBef>
              <a:spcAft>
                <a:spcPts val="0"/>
              </a:spcAft>
              <a:buClr>
                <a:schemeClr val="dk1"/>
              </a:buClr>
              <a:buSzPts val="1100"/>
              <a:buFont typeface="Arial"/>
              <a:buNone/>
            </a:pPr>
            <a:r>
              <a:rPr lang="en"/>
              <a:t>routing protocols with other routers to learn about routes to destinations it fills in this table and then when it</a:t>
            </a:r>
            <a:endParaRPr/>
          </a:p>
          <a:p>
            <a:pPr indent="0" lvl="0" marL="0" rtl="0" algn="l">
              <a:spcBef>
                <a:spcPts val="0"/>
              </a:spcBef>
              <a:spcAft>
                <a:spcPts val="0"/>
              </a:spcAft>
              <a:buClr>
                <a:schemeClr val="dk1"/>
              </a:buClr>
              <a:buSzPts val="1100"/>
              <a:buFont typeface="Arial"/>
              <a:buNone/>
            </a:pPr>
            <a:r>
              <a:rPr lang="en"/>
              <a:t>1:18</a:t>
            </a:r>
            <a:endParaRPr/>
          </a:p>
          <a:p>
            <a:pPr indent="0" lvl="0" marL="0" rtl="0" algn="l">
              <a:spcBef>
                <a:spcPts val="0"/>
              </a:spcBef>
              <a:spcAft>
                <a:spcPts val="0"/>
              </a:spcAft>
              <a:buClr>
                <a:schemeClr val="dk1"/>
              </a:buClr>
              <a:buSzPts val="1100"/>
              <a:buFont typeface="Arial"/>
              <a:buNone/>
            </a:pPr>
            <a:r>
              <a:rPr lang="en"/>
              <a:t>receives packets it forwards the packets out of the links based on what the table</a:t>
            </a:r>
            <a:endParaRPr/>
          </a:p>
          <a:p>
            <a:pPr indent="0" lvl="0" marL="0" rtl="0" algn="l">
              <a:spcBef>
                <a:spcPts val="0"/>
              </a:spcBef>
              <a:spcAft>
                <a:spcPts val="0"/>
              </a:spcAft>
              <a:buClr>
                <a:schemeClr val="dk1"/>
              </a:buClr>
              <a:buSzPts val="1100"/>
              <a:buFont typeface="Arial"/>
              <a:buNone/>
            </a:pPr>
            <a:r>
              <a:rPr lang="en"/>
              <a:t>1:23</a:t>
            </a:r>
            <a:endParaRPr/>
          </a:p>
          <a:p>
            <a:pPr indent="0" lvl="0" marL="0" rtl="0" algn="l">
              <a:spcBef>
                <a:spcPts val="0"/>
              </a:spcBef>
              <a:spcAft>
                <a:spcPts val="0"/>
              </a:spcAft>
              <a:buClr>
                <a:schemeClr val="dk1"/>
              </a:buClr>
              <a:buSzPts val="1100"/>
              <a:buFont typeface="Arial"/>
              <a:buNone/>
            </a:pPr>
            <a:r>
              <a:rPr lang="en"/>
              <a:t>entry says so it's all things you've already seen but today we're going to remove the abstraction that shows just a</a:t>
            </a:r>
            <a:endParaRPr/>
          </a:p>
          <a:p>
            <a:pPr indent="0" lvl="0" marL="0" rtl="0" algn="l">
              <a:spcBef>
                <a:spcPts val="0"/>
              </a:spcBef>
              <a:spcAft>
                <a:spcPts val="0"/>
              </a:spcAft>
              <a:buClr>
                <a:schemeClr val="dk1"/>
              </a:buClr>
              <a:buSzPts val="1100"/>
              <a:buFont typeface="Arial"/>
              <a:buNone/>
            </a:pPr>
            <a:r>
              <a:rPr lang="en"/>
              <a:t>1:30</a:t>
            </a:r>
            <a:endParaRPr/>
          </a:p>
          <a:p>
            <a:pPr indent="0" lvl="0" marL="0" rtl="0" algn="l">
              <a:spcBef>
                <a:spcPts val="0"/>
              </a:spcBef>
              <a:spcAft>
                <a:spcPts val="0"/>
              </a:spcAft>
              <a:buClr>
                <a:schemeClr val="dk1"/>
              </a:buClr>
              <a:buSzPts val="1100"/>
              <a:buFont typeface="Arial"/>
              <a:buNone/>
            </a:pPr>
            <a:r>
              <a:rPr lang="en"/>
              <a:t>square and actually answer the question of what this thing looks like in real life and then next time we'll come back</a:t>
            </a:r>
            <a:endParaRPr/>
          </a:p>
          <a:p>
            <a:pPr indent="0" lvl="0" marL="0" rtl="0" algn="l">
              <a:spcBef>
                <a:spcPts val="0"/>
              </a:spcBef>
              <a:spcAft>
                <a:spcPts val="0"/>
              </a:spcAft>
              <a:buClr>
                <a:schemeClr val="dk1"/>
              </a:buClr>
              <a:buSzPts val="1100"/>
              <a:buFont typeface="Arial"/>
              <a:buNone/>
            </a:pPr>
            <a:r>
              <a:rPr lang="en"/>
              <a:t>1:37</a:t>
            </a:r>
            <a:endParaRPr/>
          </a:p>
          <a:p>
            <a:pPr indent="0" lvl="0" marL="0" rtl="0" algn="l">
              <a:spcBef>
                <a:spcPts val="0"/>
              </a:spcBef>
              <a:spcAft>
                <a:spcPts val="0"/>
              </a:spcAft>
              <a:buClr>
                <a:schemeClr val="dk1"/>
              </a:buClr>
              <a:buSzPts val="1100"/>
              <a:buFont typeface="Arial"/>
              <a:buNone/>
            </a:pPr>
            <a:r>
              <a:rPr lang="en"/>
              <a:t>and talk more about interdomain routing</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ed476ffb65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ed476ffb65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so at as mentioned many times already this is probably the thing I've mentioned the most today speed is</a:t>
            </a:r>
            <a:endParaRPr/>
          </a:p>
          <a:p>
            <a:pPr indent="0" lvl="0" marL="0" rtl="0" algn="l">
              <a:spcBef>
                <a:spcPts val="0"/>
              </a:spcBef>
              <a:spcAft>
                <a:spcPts val="0"/>
              </a:spcAft>
              <a:buClr>
                <a:schemeClr val="dk1"/>
              </a:buClr>
              <a:buSzPts val="1100"/>
              <a:buFont typeface="Arial"/>
              <a:buNone/>
            </a:pPr>
            <a:r>
              <a:rPr lang="en"/>
              <a:t>39:02</a:t>
            </a:r>
            <a:endParaRPr/>
          </a:p>
          <a:p>
            <a:pPr indent="0" lvl="0" marL="0" rtl="0" algn="l">
              <a:spcBef>
                <a:spcPts val="0"/>
              </a:spcBef>
              <a:spcAft>
                <a:spcPts val="0"/>
              </a:spcAft>
              <a:buClr>
                <a:schemeClr val="dk1"/>
              </a:buClr>
              <a:buSzPts val="1100"/>
              <a:buFont typeface="Arial"/>
              <a:buNone/>
            </a:pPr>
            <a:r>
              <a:rPr lang="en"/>
              <a:t>the main key factor in building these routers the goal is to get them to work really quickly so we can process tons of</a:t>
            </a:r>
            <a:endParaRPr/>
          </a:p>
          <a:p>
            <a:pPr indent="0" lvl="0" marL="0" rtl="0" algn="l">
              <a:spcBef>
                <a:spcPts val="0"/>
              </a:spcBef>
              <a:spcAft>
                <a:spcPts val="0"/>
              </a:spcAft>
              <a:buClr>
                <a:schemeClr val="dk1"/>
              </a:buClr>
              <a:buSzPts val="1100"/>
              <a:buFont typeface="Arial"/>
              <a:buNone/>
            </a:pPr>
            <a:r>
              <a:rPr lang="en"/>
              <a:t>39:10</a:t>
            </a:r>
            <a:endParaRPr/>
          </a:p>
          <a:p>
            <a:pPr indent="0" lvl="0" marL="0" rtl="0" algn="l">
              <a:spcBef>
                <a:spcPts val="0"/>
              </a:spcBef>
              <a:spcAft>
                <a:spcPts val="0"/>
              </a:spcAft>
              <a:buClr>
                <a:schemeClr val="dk1"/>
              </a:buClr>
              <a:buSzPts val="1100"/>
              <a:buFont typeface="Arial"/>
              <a:buNone/>
            </a:pPr>
            <a:r>
              <a:rPr lang="en"/>
              <a:t>packets every single second so remember we're working on nanc scale we need to</a:t>
            </a:r>
            <a:endParaRPr/>
          </a:p>
          <a:p>
            <a:pPr indent="0" lvl="0" marL="0" rtl="0" algn="l">
              <a:spcBef>
                <a:spcPts val="0"/>
              </a:spcBef>
              <a:spcAft>
                <a:spcPts val="0"/>
              </a:spcAft>
              <a:buClr>
                <a:schemeClr val="dk1"/>
              </a:buClr>
              <a:buSzPts val="1100"/>
              <a:buFont typeface="Arial"/>
              <a:buNone/>
            </a:pPr>
            <a:r>
              <a:rPr lang="en"/>
              <a:t>39:15</a:t>
            </a:r>
            <a:endParaRPr/>
          </a:p>
          <a:p>
            <a:pPr indent="0" lvl="0" marL="0" rtl="0" algn="l">
              <a:spcBef>
                <a:spcPts val="0"/>
              </a:spcBef>
              <a:spcAft>
                <a:spcPts val="0"/>
              </a:spcAft>
              <a:buClr>
                <a:schemeClr val="dk1"/>
              </a:buClr>
              <a:buSzPts val="1100"/>
              <a:buFont typeface="Arial"/>
              <a:buNone/>
            </a:pPr>
            <a:r>
              <a:rPr lang="en"/>
              <a:t>forward one packet every few Nan seconds and you're handling packets from many</a:t>
            </a:r>
            <a:endParaRPr/>
          </a:p>
          <a:p>
            <a:pPr indent="0" lvl="0" marL="0" rtl="0" algn="l">
              <a:spcBef>
                <a:spcPts val="0"/>
              </a:spcBef>
              <a:spcAft>
                <a:spcPts val="0"/>
              </a:spcAft>
              <a:buClr>
                <a:schemeClr val="dk1"/>
              </a:buClr>
              <a:buSzPts val="1100"/>
              <a:buFont typeface="Arial"/>
              <a:buNone/>
            </a:pPr>
            <a:r>
              <a:rPr lang="en"/>
              <a:t>39:20</a:t>
            </a:r>
            <a:endParaRPr/>
          </a:p>
          <a:p>
            <a:pPr indent="0" lvl="0" marL="0" rtl="0" algn="l">
              <a:spcBef>
                <a:spcPts val="0"/>
              </a:spcBef>
              <a:spcAft>
                <a:spcPts val="0"/>
              </a:spcAft>
              <a:buClr>
                <a:schemeClr val="dk1"/>
              </a:buClr>
              <a:buSzPts val="1100"/>
              <a:buFont typeface="Arial"/>
              <a:buNone/>
            </a:pPr>
            <a:r>
              <a:rPr lang="en"/>
              <a:t>different ports so it's not just the case that you're handling packets from one port if we go back to one these</a:t>
            </a:r>
            <a:endParaRPr/>
          </a:p>
          <a:p>
            <a:pPr indent="0" lvl="0" marL="0" rtl="0" algn="l">
              <a:spcBef>
                <a:spcPts val="0"/>
              </a:spcBef>
              <a:spcAft>
                <a:spcPts val="0"/>
              </a:spcAft>
              <a:buClr>
                <a:schemeClr val="dk1"/>
              </a:buClr>
              <a:buSzPts val="1100"/>
              <a:buFont typeface="Arial"/>
              <a:buNone/>
            </a:pPr>
            <a:r>
              <a:rPr lang="en"/>
              <a:t>39:27</a:t>
            </a:r>
            <a:endParaRPr/>
          </a:p>
          <a:p>
            <a:pPr indent="0" lvl="0" marL="0" rtl="0" algn="l">
              <a:spcBef>
                <a:spcPts val="0"/>
              </a:spcBef>
              <a:spcAft>
                <a:spcPts val="0"/>
              </a:spcAft>
              <a:buClr>
                <a:schemeClr val="dk1"/>
              </a:buClr>
              <a:buSzPts val="1100"/>
              <a:buFont typeface="Arial"/>
              <a:buNone/>
            </a:pPr>
            <a:r>
              <a:rPr lang="en"/>
              <a:t>pictures this chip has to handle packets coming in from all of these different ports and it has to somehow juggle the</a:t>
            </a:r>
            <a:endParaRPr/>
          </a:p>
          <a:p>
            <a:pPr indent="0" lvl="0" marL="0" rtl="0" algn="l">
              <a:spcBef>
                <a:spcPts val="0"/>
              </a:spcBef>
              <a:spcAft>
                <a:spcPts val="0"/>
              </a:spcAft>
              <a:buClr>
                <a:schemeClr val="dk1"/>
              </a:buClr>
              <a:buSzPts val="1100"/>
              <a:buFont typeface="Arial"/>
              <a:buNone/>
            </a:pPr>
            <a:r>
              <a:rPr lang="en"/>
              <a:t>39:33</a:t>
            </a:r>
            <a:endParaRPr/>
          </a:p>
          <a:p>
            <a:pPr indent="0" lvl="0" marL="0" rtl="0" algn="l">
              <a:spcBef>
                <a:spcPts val="0"/>
              </a:spcBef>
              <a:spcAft>
                <a:spcPts val="0"/>
              </a:spcAft>
              <a:buClr>
                <a:schemeClr val="dk1"/>
              </a:buClr>
              <a:buSzPts val="1100"/>
              <a:buFont typeface="Arial"/>
              <a:buNone/>
            </a:pPr>
            <a:r>
              <a:rPr lang="en"/>
              <a:t>packets from all of those different ports so wherever I was nope not there</a:t>
            </a:r>
            <a:endParaRPr/>
          </a:p>
          <a:p>
            <a:pPr indent="0" lvl="0" marL="0" rtl="0" algn="l">
              <a:spcBef>
                <a:spcPts val="0"/>
              </a:spcBef>
              <a:spcAft>
                <a:spcPts val="0"/>
              </a:spcAft>
              <a:buClr>
                <a:schemeClr val="dk1"/>
              </a:buClr>
              <a:buSzPts val="1100"/>
              <a:buFont typeface="Arial"/>
              <a:buNone/>
            </a:pPr>
            <a:r>
              <a:rPr lang="en"/>
              <a:t>39:39</a:t>
            </a:r>
            <a:endParaRPr/>
          </a:p>
          <a:p>
            <a:pPr indent="0" lvl="0" marL="0" rtl="0" algn="l">
              <a:spcBef>
                <a:spcPts val="0"/>
              </a:spcBef>
              <a:spcAft>
                <a:spcPts val="0"/>
              </a:spcAft>
              <a:buClr>
                <a:schemeClr val="dk1"/>
              </a:buClr>
              <a:buSzPts val="1100"/>
              <a:buFont typeface="Arial"/>
              <a:buNone/>
            </a:pPr>
            <a:r>
              <a:rPr lang="en"/>
              <a:t>oh here okay sorry uh you have to handle packets from lots of different ports so</a:t>
            </a:r>
            <a:endParaRPr/>
          </a:p>
          <a:p>
            <a:pPr indent="0" lvl="0" marL="0" rtl="0" algn="l">
              <a:spcBef>
                <a:spcPts val="0"/>
              </a:spcBef>
              <a:spcAft>
                <a:spcPts val="0"/>
              </a:spcAft>
              <a:buClr>
                <a:schemeClr val="dk1"/>
              </a:buClr>
              <a:buSzPts val="1100"/>
              <a:buFont typeface="Arial"/>
              <a:buNone/>
            </a:pPr>
            <a:r>
              <a:rPr lang="en"/>
              <a:t>39:45</a:t>
            </a:r>
            <a:endParaRPr/>
          </a:p>
          <a:p>
            <a:pPr indent="0" lvl="0" marL="0" rtl="0" algn="l">
              <a:spcBef>
                <a:spcPts val="0"/>
              </a:spcBef>
              <a:spcAft>
                <a:spcPts val="0"/>
              </a:spcAft>
              <a:buClr>
                <a:schemeClr val="dk1"/>
              </a:buClr>
              <a:buSzPts val="1100"/>
              <a:buFont typeface="Arial"/>
              <a:buNone/>
            </a:pPr>
            <a:r>
              <a:rPr lang="en"/>
              <a:t>speed is very very important and we also saw that there's lots of things to do to forward a packet it has to go through</a:t>
            </a:r>
            <a:endParaRPr/>
          </a:p>
          <a:p>
            <a:pPr indent="0" lvl="0" marL="0" rtl="0" algn="l">
              <a:spcBef>
                <a:spcPts val="0"/>
              </a:spcBef>
              <a:spcAft>
                <a:spcPts val="0"/>
              </a:spcAft>
              <a:buClr>
                <a:schemeClr val="dk1"/>
              </a:buClr>
              <a:buSzPts val="1100"/>
              <a:buFont typeface="Arial"/>
              <a:buNone/>
            </a:pPr>
            <a:r>
              <a:rPr lang="en"/>
              <a:t>39:51</a:t>
            </a:r>
            <a:endParaRPr/>
          </a:p>
          <a:p>
            <a:pPr indent="0" lvl="0" marL="0" rtl="0" algn="l">
              <a:spcBef>
                <a:spcPts val="0"/>
              </a:spcBef>
              <a:spcAft>
                <a:spcPts val="0"/>
              </a:spcAft>
              <a:buClr>
                <a:schemeClr val="dk1"/>
              </a:buClr>
              <a:buSzPts val="1100"/>
              <a:buFont typeface="Arial"/>
              <a:buNone/>
            </a:pPr>
            <a:r>
              <a:rPr lang="en"/>
              <a:t>this entire pipeline so you have to do a lot of things very fast very well and</a:t>
            </a:r>
            <a:endParaRPr/>
          </a:p>
          <a:p>
            <a:pPr indent="0" lvl="0" marL="0" rtl="0" algn="l">
              <a:spcBef>
                <a:spcPts val="0"/>
              </a:spcBef>
              <a:spcAft>
                <a:spcPts val="0"/>
              </a:spcAft>
              <a:buClr>
                <a:schemeClr val="dk1"/>
              </a:buClr>
              <a:buSzPts val="1100"/>
              <a:buFont typeface="Arial"/>
              <a:buNone/>
            </a:pPr>
            <a:r>
              <a:rPr lang="en"/>
              <a:t>39:57</a:t>
            </a:r>
            <a:endParaRPr/>
          </a:p>
          <a:p>
            <a:pPr indent="0" lvl="0" marL="0" rtl="0" algn="l">
              <a:spcBef>
                <a:spcPts val="0"/>
              </a:spcBef>
              <a:spcAft>
                <a:spcPts val="0"/>
              </a:spcAft>
              <a:buClr>
                <a:schemeClr val="dk1"/>
              </a:buClr>
              <a:buSzPts val="1100"/>
              <a:buFont typeface="Arial"/>
              <a:buNone/>
            </a:pPr>
            <a:r>
              <a:rPr lang="en"/>
              <a:t>this means that our processors that we put on routers are very good at one</a:t>
            </a:r>
            <a:endParaRPr/>
          </a:p>
          <a:p>
            <a:pPr indent="0" lvl="0" marL="0" rtl="0" algn="l">
              <a:spcBef>
                <a:spcPts val="0"/>
              </a:spcBef>
              <a:spcAft>
                <a:spcPts val="0"/>
              </a:spcAft>
              <a:buClr>
                <a:schemeClr val="dk1"/>
              </a:buClr>
              <a:buSzPts val="1100"/>
              <a:buFont typeface="Arial"/>
              <a:buNone/>
            </a:pPr>
            <a:r>
              <a:rPr lang="en"/>
              <a:t>40:02</a:t>
            </a:r>
            <a:endParaRPr/>
          </a:p>
          <a:p>
            <a:pPr indent="0" lvl="0" marL="0" rtl="0" algn="l">
              <a:spcBef>
                <a:spcPts val="0"/>
              </a:spcBef>
              <a:spcAft>
                <a:spcPts val="0"/>
              </a:spcAft>
              <a:buClr>
                <a:schemeClr val="dk1"/>
              </a:buClr>
              <a:buSzPts val="1100"/>
              <a:buFont typeface="Arial"/>
              <a:buNone/>
            </a:pPr>
            <a:r>
              <a:rPr lang="en"/>
              <a:t>specific task and so there's kind of a trade-off here a general purpose CPU can do anything like my computer can run any</a:t>
            </a:r>
            <a:endParaRPr/>
          </a:p>
          <a:p>
            <a:pPr indent="0" lvl="0" marL="0" rtl="0" algn="l">
              <a:spcBef>
                <a:spcPts val="0"/>
              </a:spcBef>
              <a:spcAft>
                <a:spcPts val="0"/>
              </a:spcAft>
              <a:buClr>
                <a:schemeClr val="dk1"/>
              </a:buClr>
              <a:buSzPts val="1100"/>
              <a:buFont typeface="Arial"/>
              <a:buNone/>
            </a:pPr>
            <a:r>
              <a:rPr lang="en"/>
              <a:t>40:09</a:t>
            </a:r>
            <a:endParaRPr/>
          </a:p>
          <a:p>
            <a:pPr indent="0" lvl="0" marL="0" rtl="0" algn="l">
              <a:spcBef>
                <a:spcPts val="0"/>
              </a:spcBef>
              <a:spcAft>
                <a:spcPts val="0"/>
              </a:spcAft>
              <a:buClr>
                <a:schemeClr val="dk1"/>
              </a:buClr>
              <a:buSzPts val="1100"/>
              <a:buFont typeface="Arial"/>
              <a:buNone/>
            </a:pPr>
            <a:r>
              <a:rPr lang="en"/>
              <a:t>program that I want it to but it's slower it has to process the instructions has to think about what I</a:t>
            </a:r>
            <a:endParaRPr/>
          </a:p>
          <a:p>
            <a:pPr indent="0" lvl="0" marL="0" rtl="0" algn="l">
              <a:spcBef>
                <a:spcPts val="0"/>
              </a:spcBef>
              <a:spcAft>
                <a:spcPts val="0"/>
              </a:spcAft>
              <a:buClr>
                <a:schemeClr val="dk1"/>
              </a:buClr>
              <a:buSzPts val="1100"/>
              <a:buFont typeface="Arial"/>
              <a:buNone/>
            </a:pPr>
            <a:r>
              <a:rPr lang="en"/>
              <a:t>40:16</a:t>
            </a:r>
            <a:endParaRPr/>
          </a:p>
          <a:p>
            <a:pPr indent="0" lvl="0" marL="0" rtl="0" algn="l">
              <a:spcBef>
                <a:spcPts val="0"/>
              </a:spcBef>
              <a:spcAft>
                <a:spcPts val="0"/>
              </a:spcAft>
              <a:buClr>
                <a:schemeClr val="dk1"/>
              </a:buClr>
              <a:buSzPts val="1100"/>
              <a:buFont typeface="Arial"/>
              <a:buNone/>
            </a:pPr>
            <a:r>
              <a:rPr lang="en"/>
              <a:t>want to do so my computer has lots of functionality but it's slower by</a:t>
            </a:r>
            <a:endParaRPr/>
          </a:p>
          <a:p>
            <a:pPr indent="0" lvl="0" marL="0" rtl="0" algn="l">
              <a:spcBef>
                <a:spcPts val="0"/>
              </a:spcBef>
              <a:spcAft>
                <a:spcPts val="0"/>
              </a:spcAft>
              <a:buClr>
                <a:schemeClr val="dk1"/>
              </a:buClr>
              <a:buSzPts val="1100"/>
              <a:buFont typeface="Arial"/>
              <a:buNone/>
            </a:pPr>
            <a:r>
              <a:rPr lang="en"/>
              <a:t>40:21</a:t>
            </a:r>
            <a:endParaRPr/>
          </a:p>
          <a:p>
            <a:pPr indent="0" lvl="0" marL="0" rtl="0" algn="l">
              <a:spcBef>
                <a:spcPts val="0"/>
              </a:spcBef>
              <a:spcAft>
                <a:spcPts val="0"/>
              </a:spcAft>
              <a:buClr>
                <a:schemeClr val="dk1"/>
              </a:buClr>
              <a:buSzPts val="1100"/>
              <a:buFont typeface="Arial"/>
              <a:buNone/>
            </a:pPr>
            <a:r>
              <a:rPr lang="en"/>
              <a:t>contrast those chips that we build for routers they are extremely good at one</a:t>
            </a:r>
            <a:endParaRPr/>
          </a:p>
          <a:p>
            <a:pPr indent="0" lvl="0" marL="0" rtl="0" algn="l">
              <a:spcBef>
                <a:spcPts val="0"/>
              </a:spcBef>
              <a:spcAft>
                <a:spcPts val="0"/>
              </a:spcAft>
              <a:buClr>
                <a:schemeClr val="dk1"/>
              </a:buClr>
              <a:buSzPts val="1100"/>
              <a:buFont typeface="Arial"/>
              <a:buNone/>
            </a:pPr>
            <a:r>
              <a:rPr lang="en"/>
              <a:t>40:26</a:t>
            </a:r>
            <a:endParaRPr/>
          </a:p>
          <a:p>
            <a:pPr indent="0" lvl="0" marL="0" rtl="0" algn="l">
              <a:spcBef>
                <a:spcPts val="0"/>
              </a:spcBef>
              <a:spcAft>
                <a:spcPts val="0"/>
              </a:spcAft>
              <a:buClr>
                <a:schemeClr val="dk1"/>
              </a:buClr>
              <a:buSzPts val="1100"/>
              <a:buFont typeface="Arial"/>
              <a:buNone/>
            </a:pPr>
            <a:r>
              <a:rPr lang="en"/>
              <a:t>thing and one thing only so we optimize it to be really really good at these</a:t>
            </a:r>
            <a:endParaRPr/>
          </a:p>
          <a:p>
            <a:pPr indent="0" lvl="0" marL="0" rtl="0" algn="l">
              <a:spcBef>
                <a:spcPts val="0"/>
              </a:spcBef>
              <a:spcAft>
                <a:spcPts val="0"/>
              </a:spcAft>
              <a:buClr>
                <a:schemeClr val="dk1"/>
              </a:buClr>
              <a:buSzPts val="1100"/>
              <a:buFont typeface="Arial"/>
              <a:buNone/>
            </a:pPr>
            <a:r>
              <a:rPr lang="en"/>
              <a:t>40:32</a:t>
            </a:r>
            <a:endParaRPr/>
          </a:p>
          <a:p>
            <a:pPr indent="0" lvl="0" marL="0" rtl="0" algn="l">
              <a:spcBef>
                <a:spcPts val="0"/>
              </a:spcBef>
              <a:spcAft>
                <a:spcPts val="0"/>
              </a:spcAft>
              <a:buClr>
                <a:schemeClr val="dk1"/>
              </a:buClr>
              <a:buSzPts val="1100"/>
              <a:buFont typeface="Arial"/>
              <a:buNone/>
            </a:pPr>
            <a:r>
              <a:rPr lang="en"/>
              <a:t>tasks but that also means that the resulting functionality is pretty limited you can't just take any c</a:t>
            </a:r>
            <a:endParaRPr/>
          </a:p>
          <a:p>
            <a:pPr indent="0" lvl="0" marL="0" rtl="0" algn="l">
              <a:spcBef>
                <a:spcPts val="0"/>
              </a:spcBef>
              <a:spcAft>
                <a:spcPts val="0"/>
              </a:spcAft>
              <a:buClr>
                <a:schemeClr val="dk1"/>
              </a:buClr>
              <a:buSzPts val="1100"/>
              <a:buFont typeface="Arial"/>
              <a:buNone/>
            </a:pPr>
            <a:r>
              <a:rPr lang="en"/>
              <a:t>40:38</a:t>
            </a:r>
            <a:endParaRPr/>
          </a:p>
          <a:p>
            <a:pPr indent="0" lvl="0" marL="0" rtl="0" algn="l">
              <a:spcBef>
                <a:spcPts val="0"/>
              </a:spcBef>
              <a:spcAft>
                <a:spcPts val="0"/>
              </a:spcAft>
              <a:buClr>
                <a:schemeClr val="dk1"/>
              </a:buClr>
              <a:buSzPts val="1100"/>
              <a:buFont typeface="Arial"/>
              <a:buNone/>
            </a:pPr>
            <a:r>
              <a:rPr lang="en"/>
              <a:t>program and run it on a router so if you wrote like print hello world and you Tred to run it on a router it would not</a:t>
            </a:r>
            <a:endParaRPr/>
          </a:p>
          <a:p>
            <a:pPr indent="0" lvl="0" marL="0" rtl="0" algn="l">
              <a:spcBef>
                <a:spcPts val="0"/>
              </a:spcBef>
              <a:spcAft>
                <a:spcPts val="0"/>
              </a:spcAft>
              <a:buClr>
                <a:schemeClr val="dk1"/>
              </a:buClr>
              <a:buSzPts val="1100"/>
              <a:buFont typeface="Arial"/>
              <a:buNone/>
            </a:pPr>
            <a:r>
              <a:rPr lang="en"/>
              <a:t>40:44</a:t>
            </a:r>
            <a:endParaRPr/>
          </a:p>
          <a:p>
            <a:pPr indent="0" lvl="0" marL="0" rtl="0" algn="l">
              <a:spcBef>
                <a:spcPts val="0"/>
              </a:spcBef>
              <a:spcAft>
                <a:spcPts val="0"/>
              </a:spcAft>
              <a:buClr>
                <a:schemeClr val="dk1"/>
              </a:buClr>
              <a:buSzPts val="1100"/>
              <a:buFont typeface="Arial"/>
              <a:buNone/>
            </a:pPr>
            <a:r>
              <a:rPr lang="en"/>
              <a:t>work if you took like a video game and you tried to play the video game on the router it would not work because it has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ed476ffb65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ed476ffb65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how hard is it to actually Implement these things you can think about how you would program these into a</a:t>
            </a:r>
            <a:endParaRPr/>
          </a:p>
          <a:p>
            <a:pPr indent="0" lvl="0" marL="0" rtl="0" algn="l">
              <a:spcBef>
                <a:spcPts val="0"/>
              </a:spcBef>
              <a:spcAft>
                <a:spcPts val="0"/>
              </a:spcAft>
              <a:buClr>
                <a:schemeClr val="dk1"/>
              </a:buClr>
              <a:buSzPts val="1100"/>
              <a:buFont typeface="Arial"/>
              <a:buNone/>
            </a:pPr>
            <a:r>
              <a:rPr lang="en"/>
              <a:t>41:35</a:t>
            </a:r>
            <a:endParaRPr/>
          </a:p>
          <a:p>
            <a:pPr indent="0" lvl="0" marL="0" rtl="0" algn="l">
              <a:spcBef>
                <a:spcPts val="0"/>
              </a:spcBef>
              <a:spcAft>
                <a:spcPts val="0"/>
              </a:spcAft>
              <a:buClr>
                <a:schemeClr val="dk1"/>
              </a:buClr>
              <a:buSzPts val="1100"/>
              <a:buFont typeface="Arial"/>
              <a:buNone/>
            </a:pPr>
            <a:r>
              <a:rPr lang="en"/>
              <a:t>chip so we can think about how hard some of these things are and try to rank which ones are easy and hard this is not</a:t>
            </a:r>
            <a:endParaRPr/>
          </a:p>
          <a:p>
            <a:pPr indent="0" lvl="0" marL="0" rtl="0" algn="l">
              <a:spcBef>
                <a:spcPts val="0"/>
              </a:spcBef>
              <a:spcAft>
                <a:spcPts val="0"/>
              </a:spcAft>
              <a:buClr>
                <a:schemeClr val="dk1"/>
              </a:buClr>
              <a:buSzPts val="1100"/>
              <a:buFont typeface="Arial"/>
              <a:buNone/>
            </a:pPr>
            <a:r>
              <a:rPr lang="en"/>
              <a:t>41:42</a:t>
            </a:r>
            <a:endParaRPr/>
          </a:p>
          <a:p>
            <a:pPr indent="0" lvl="0" marL="0" rtl="0" algn="l">
              <a:spcBef>
                <a:spcPts val="0"/>
              </a:spcBef>
              <a:spcAft>
                <a:spcPts val="0"/>
              </a:spcAft>
              <a:buClr>
                <a:schemeClr val="dk1"/>
              </a:buClr>
              <a:buSzPts val="1100"/>
              <a:buFont typeface="Arial"/>
              <a:buNone/>
            </a:pPr>
            <a:r>
              <a:rPr lang="en"/>
              <a:t>like a formal ranking but if you went to try to build this this is probably what you would experience so parsing is</a:t>
            </a:r>
            <a:endParaRPr/>
          </a:p>
          <a:p>
            <a:pPr indent="0" lvl="0" marL="0" rtl="0" algn="l">
              <a:spcBef>
                <a:spcPts val="0"/>
              </a:spcBef>
              <a:spcAft>
                <a:spcPts val="0"/>
              </a:spcAft>
              <a:buClr>
                <a:schemeClr val="dk1"/>
              </a:buClr>
              <a:buSzPts val="1100"/>
              <a:buFont typeface="Arial"/>
              <a:buNone/>
            </a:pPr>
            <a:r>
              <a:rPr lang="en"/>
              <a:t>41:49</a:t>
            </a:r>
            <a:endParaRPr/>
          </a:p>
          <a:p>
            <a:pPr indent="0" lvl="0" marL="0" rtl="0" algn="l">
              <a:spcBef>
                <a:spcPts val="0"/>
              </a:spcBef>
              <a:spcAft>
                <a:spcPts val="0"/>
              </a:spcAft>
              <a:buClr>
                <a:schemeClr val="dk1"/>
              </a:buClr>
              <a:buSzPts val="1100"/>
              <a:buFont typeface="Arial"/>
              <a:buNone/>
            </a:pPr>
            <a:r>
              <a:rPr lang="en"/>
              <a:t>pretty easy you just read the packet it's kind of like what you did in Project one you said bits 8 through 16</a:t>
            </a:r>
            <a:endParaRPr/>
          </a:p>
          <a:p>
            <a:pPr indent="0" lvl="0" marL="0" rtl="0" algn="l">
              <a:spcBef>
                <a:spcPts val="0"/>
              </a:spcBef>
              <a:spcAft>
                <a:spcPts val="0"/>
              </a:spcAft>
              <a:buClr>
                <a:schemeClr val="dk1"/>
              </a:buClr>
              <a:buSzPts val="1100"/>
              <a:buFont typeface="Arial"/>
              <a:buNone/>
            </a:pPr>
            <a:r>
              <a:rPr lang="en"/>
              <a:t>41:55</a:t>
            </a:r>
            <a:endParaRPr/>
          </a:p>
          <a:p>
            <a:pPr indent="0" lvl="0" marL="0" rtl="0" algn="l">
              <a:spcBef>
                <a:spcPts val="0"/>
              </a:spcBef>
              <a:spcAft>
                <a:spcPts val="0"/>
              </a:spcAft>
              <a:buClr>
                <a:schemeClr val="dk1"/>
              </a:buClr>
              <a:buSzPts val="1100"/>
              <a:buFont typeface="Arial"/>
              <a:buNone/>
            </a:pPr>
            <a:r>
              <a:rPr lang="en"/>
              <a:t>okay that's dtl so read that that's not too hard to do in Hardware you just wire a circuit that pulls bits 8 through 16</a:t>
            </a:r>
            <a:endParaRPr/>
          </a:p>
          <a:p>
            <a:pPr indent="0" lvl="0" marL="0" rtl="0" algn="l">
              <a:spcBef>
                <a:spcPts val="0"/>
              </a:spcBef>
              <a:spcAft>
                <a:spcPts val="0"/>
              </a:spcAft>
              <a:buClr>
                <a:schemeClr val="dk1"/>
              </a:buClr>
              <a:buSzPts val="1100"/>
              <a:buFont typeface="Arial"/>
              <a:buNone/>
            </a:pPr>
            <a:r>
              <a:rPr lang="en"/>
              <a:t>42:03</a:t>
            </a:r>
            <a:endParaRPr/>
          </a:p>
          <a:p>
            <a:pPr indent="0" lvl="0" marL="0" rtl="0" algn="l">
              <a:spcBef>
                <a:spcPts val="0"/>
              </a:spcBef>
              <a:spcAft>
                <a:spcPts val="0"/>
              </a:spcAft>
              <a:buClr>
                <a:schemeClr val="dk1"/>
              </a:buClr>
              <a:buSzPts val="1100"/>
              <a:buFont typeface="Arial"/>
              <a:buNone/>
            </a:pPr>
            <a:r>
              <a:rPr lang="en"/>
              <a:t>and then does something with it that's not so bad if you've taken like cs61c you've probably parsed uh instructions</a:t>
            </a:r>
            <a:endParaRPr/>
          </a:p>
          <a:p>
            <a:pPr indent="0" lvl="0" marL="0" rtl="0" algn="l">
              <a:spcBef>
                <a:spcPts val="0"/>
              </a:spcBef>
              <a:spcAft>
                <a:spcPts val="0"/>
              </a:spcAft>
              <a:buClr>
                <a:schemeClr val="dk1"/>
              </a:buClr>
              <a:buSzPts val="1100"/>
              <a:buFont typeface="Arial"/>
              <a:buNone/>
            </a:pPr>
            <a:r>
              <a:rPr lang="en"/>
              <a:t>42:10</a:t>
            </a:r>
            <a:endParaRPr/>
          </a:p>
          <a:p>
            <a:pPr indent="0" lvl="0" marL="0" rtl="0" algn="l">
              <a:spcBef>
                <a:spcPts val="0"/>
              </a:spcBef>
              <a:spcAft>
                <a:spcPts val="0"/>
              </a:spcAft>
              <a:buClr>
                <a:schemeClr val="dk1"/>
              </a:buClr>
              <a:buSzPts val="1100"/>
              <a:buFont typeface="Arial"/>
              <a:buNone/>
            </a:pPr>
            <a:r>
              <a:rPr lang="en"/>
              <a:t>or something before you're parsing bits of a bit string basically and then some of those actions</a:t>
            </a:r>
            <a:endParaRPr/>
          </a:p>
          <a:p>
            <a:pPr indent="0" lvl="0" marL="0" rtl="0" algn="l">
              <a:spcBef>
                <a:spcPts val="0"/>
              </a:spcBef>
              <a:spcAft>
                <a:spcPts val="0"/>
              </a:spcAft>
              <a:buClr>
                <a:schemeClr val="dk1"/>
              </a:buClr>
              <a:buSzPts val="1100"/>
              <a:buFont typeface="Arial"/>
              <a:buNone/>
            </a:pPr>
            <a:r>
              <a:rPr lang="en"/>
              <a:t>42:16</a:t>
            </a:r>
            <a:endParaRPr/>
          </a:p>
          <a:p>
            <a:pPr indent="0" lvl="0" marL="0" rtl="0" algn="l">
              <a:spcBef>
                <a:spcPts val="0"/>
              </a:spcBef>
              <a:spcAft>
                <a:spcPts val="0"/>
              </a:spcAft>
              <a:buClr>
                <a:schemeClr val="dk1"/>
              </a:buClr>
              <a:buSzPts val="1100"/>
              <a:buFont typeface="Arial"/>
              <a:buNone/>
            </a:pPr>
            <a:r>
              <a:rPr lang="en"/>
              <a:t>are easier so for example decrementing check suum I think is pretty easy you add a subtractor block so again thinking</a:t>
            </a:r>
            <a:endParaRPr/>
          </a:p>
          <a:p>
            <a:pPr indent="0" lvl="0" marL="0" rtl="0" algn="l">
              <a:spcBef>
                <a:spcPts val="0"/>
              </a:spcBef>
              <a:spcAft>
                <a:spcPts val="0"/>
              </a:spcAft>
              <a:buClr>
                <a:schemeClr val="dk1"/>
              </a:buClr>
              <a:buSzPts val="1100"/>
              <a:buFont typeface="Arial"/>
              <a:buNone/>
            </a:pPr>
            <a:r>
              <a:rPr lang="en"/>
              <a:t>42:22</a:t>
            </a:r>
            <a:endParaRPr/>
          </a:p>
          <a:p>
            <a:pPr indent="0" lvl="0" marL="0" rtl="0" algn="l">
              <a:spcBef>
                <a:spcPts val="0"/>
              </a:spcBef>
              <a:spcAft>
                <a:spcPts val="0"/>
              </a:spcAft>
              <a:buClr>
                <a:schemeClr val="dk1"/>
              </a:buClr>
              <a:buSzPts val="1100"/>
              <a:buFont typeface="Arial"/>
              <a:buNone/>
            </a:pPr>
            <a:r>
              <a:rPr lang="en"/>
              <a:t>back to a class like 601c you have those subtractor blocks in your circuits and</a:t>
            </a:r>
            <a:endParaRPr/>
          </a:p>
          <a:p>
            <a:pPr indent="0" lvl="0" marL="0" rtl="0" algn="l">
              <a:spcBef>
                <a:spcPts val="0"/>
              </a:spcBef>
              <a:spcAft>
                <a:spcPts val="0"/>
              </a:spcAft>
              <a:buClr>
                <a:schemeClr val="dk1"/>
              </a:buClr>
              <a:buSzPts val="1100"/>
              <a:buFont typeface="Arial"/>
              <a:buNone/>
            </a:pPr>
            <a:r>
              <a:rPr lang="en"/>
              <a:t>42:27</a:t>
            </a:r>
            <a:endParaRPr/>
          </a:p>
          <a:p>
            <a:pPr indent="0" lvl="0" marL="0" rtl="0" algn="l">
              <a:spcBef>
                <a:spcPts val="0"/>
              </a:spcBef>
              <a:spcAft>
                <a:spcPts val="0"/>
              </a:spcAft>
              <a:buClr>
                <a:schemeClr val="dk1"/>
              </a:buClr>
              <a:buSzPts val="1100"/>
              <a:buFont typeface="Arial"/>
              <a:buNone/>
            </a:pPr>
            <a:r>
              <a:rPr lang="en"/>
              <a:t>you just wire up the TTL to the subtractor block it subtracts one and you're done you didn't have to write</a:t>
            </a:r>
            <a:endParaRPr/>
          </a:p>
          <a:p>
            <a:pPr indent="0" lvl="0" marL="0" rtl="0" algn="l">
              <a:spcBef>
                <a:spcPts val="0"/>
              </a:spcBef>
              <a:spcAft>
                <a:spcPts val="0"/>
              </a:spcAft>
              <a:buClr>
                <a:schemeClr val="dk1"/>
              </a:buClr>
              <a:buSzPts val="1100"/>
              <a:buFont typeface="Arial"/>
              <a:buNone/>
            </a:pPr>
            <a:r>
              <a:rPr lang="en"/>
              <a:t>42:33</a:t>
            </a:r>
            <a:endParaRPr/>
          </a:p>
          <a:p>
            <a:pPr indent="0" lvl="0" marL="0" rtl="0" algn="l">
              <a:spcBef>
                <a:spcPts val="0"/>
              </a:spcBef>
              <a:spcAft>
                <a:spcPts val="0"/>
              </a:spcAft>
              <a:buClr>
                <a:schemeClr val="dk1"/>
              </a:buClr>
              <a:buSzPts val="1100"/>
              <a:buFont typeface="Arial"/>
              <a:buNone/>
            </a:pPr>
            <a:r>
              <a:rPr lang="en"/>
              <a:t>code and execute it on the general purpose CPU you just built a subtractor</a:t>
            </a:r>
            <a:endParaRPr/>
          </a:p>
          <a:p>
            <a:pPr indent="0" lvl="0" marL="0" rtl="0" algn="l">
              <a:spcBef>
                <a:spcPts val="0"/>
              </a:spcBef>
              <a:spcAft>
                <a:spcPts val="0"/>
              </a:spcAft>
              <a:buClr>
                <a:schemeClr val="dk1"/>
              </a:buClr>
              <a:buSzPts val="1100"/>
              <a:buFont typeface="Arial"/>
              <a:buNone/>
            </a:pPr>
            <a:r>
              <a:rPr lang="en"/>
              <a:t>42:38</a:t>
            </a:r>
            <a:endParaRPr/>
          </a:p>
          <a:p>
            <a:pPr indent="0" lvl="0" marL="0" rtl="0" algn="l">
              <a:spcBef>
                <a:spcPts val="0"/>
              </a:spcBef>
              <a:spcAft>
                <a:spcPts val="0"/>
              </a:spcAft>
              <a:buClr>
                <a:schemeClr val="dk1"/>
              </a:buClr>
              <a:buSzPts val="1100"/>
              <a:buFont typeface="Arial"/>
              <a:buNone/>
            </a:pPr>
            <a:r>
              <a:rPr lang="en"/>
              <a:t>block and subtracted one from the TTL and you could probably also wire up a bunch of and and or gates to compute a</a:t>
            </a:r>
            <a:endParaRPr/>
          </a:p>
          <a:p>
            <a:pPr indent="0" lvl="0" marL="0" rtl="0" algn="l">
              <a:spcBef>
                <a:spcPts val="0"/>
              </a:spcBef>
              <a:spcAft>
                <a:spcPts val="0"/>
              </a:spcAft>
              <a:buClr>
                <a:schemeClr val="dk1"/>
              </a:buClr>
              <a:buSzPts val="1100"/>
              <a:buFont typeface="Arial"/>
              <a:buNone/>
            </a:pPr>
            <a:r>
              <a:rPr lang="en"/>
              <a:t>42:45</a:t>
            </a:r>
            <a:endParaRPr/>
          </a:p>
          <a:p>
            <a:pPr indent="0" lvl="0" marL="0" rtl="0" algn="l">
              <a:spcBef>
                <a:spcPts val="0"/>
              </a:spcBef>
              <a:spcAft>
                <a:spcPts val="0"/>
              </a:spcAft>
              <a:buClr>
                <a:schemeClr val="dk1"/>
              </a:buClr>
              <a:buSzPts val="1100"/>
              <a:buFont typeface="Arial"/>
              <a:buNone/>
            </a:pPr>
            <a:r>
              <a:rPr lang="en"/>
              <a:t>check some so I'd say those are relatively easy someone who's built circuits in a class like cs62 andc could</a:t>
            </a:r>
            <a:endParaRPr/>
          </a:p>
          <a:p>
            <a:pPr indent="0" lvl="0" marL="0" rtl="0" algn="l">
              <a:spcBef>
                <a:spcPts val="0"/>
              </a:spcBef>
              <a:spcAft>
                <a:spcPts val="0"/>
              </a:spcAft>
              <a:buClr>
                <a:schemeClr val="dk1"/>
              </a:buClr>
              <a:buSzPts val="1100"/>
              <a:buFont typeface="Arial"/>
              <a:buNone/>
            </a:pPr>
            <a:r>
              <a:rPr lang="en"/>
              <a:t>42:52</a:t>
            </a:r>
            <a:endParaRPr/>
          </a:p>
          <a:p>
            <a:pPr indent="0" lvl="0" marL="0" rtl="0" algn="l">
              <a:spcBef>
                <a:spcPts val="0"/>
              </a:spcBef>
              <a:spcAft>
                <a:spcPts val="0"/>
              </a:spcAft>
              <a:buClr>
                <a:schemeClr val="dk1"/>
              </a:buClr>
              <a:buSzPts val="1100"/>
              <a:buFont typeface="Arial"/>
              <a:buNone/>
            </a:pPr>
            <a:r>
              <a:rPr lang="en"/>
              <a:t>probably draw these in something like logisim if we gave you a lot of time you don't have to do that though and some of</a:t>
            </a:r>
            <a:endParaRPr/>
          </a:p>
          <a:p>
            <a:pPr indent="0" lvl="0" marL="0" rtl="0" algn="l">
              <a:spcBef>
                <a:spcPts val="0"/>
              </a:spcBef>
              <a:spcAft>
                <a:spcPts val="0"/>
              </a:spcAft>
              <a:buClr>
                <a:schemeClr val="dk1"/>
              </a:buClr>
              <a:buSzPts val="1100"/>
              <a:buFont typeface="Arial"/>
              <a:buNone/>
            </a:pPr>
            <a:r>
              <a:rPr lang="en"/>
              <a:t>42:59</a:t>
            </a:r>
            <a:endParaRPr/>
          </a:p>
          <a:p>
            <a:pPr indent="0" lvl="0" marL="0" rtl="0" algn="l">
              <a:spcBef>
                <a:spcPts val="0"/>
              </a:spcBef>
              <a:spcAft>
                <a:spcPts val="0"/>
              </a:spcAft>
              <a:buClr>
                <a:schemeClr val="dk1"/>
              </a:buClr>
              <a:buSzPts val="1100"/>
              <a:buFont typeface="Arial"/>
              <a:buNone/>
            </a:pPr>
            <a:r>
              <a:rPr lang="en"/>
              <a:t>them are harder so for example we haven't talked about those yet but there are some special processing options that</a:t>
            </a:r>
            <a:endParaRPr/>
          </a:p>
          <a:p>
            <a:pPr indent="0" lvl="0" marL="0" rtl="0" algn="l">
              <a:spcBef>
                <a:spcPts val="0"/>
              </a:spcBef>
              <a:spcAft>
                <a:spcPts val="0"/>
              </a:spcAft>
              <a:buClr>
                <a:schemeClr val="dk1"/>
              </a:buClr>
              <a:buSzPts val="1100"/>
              <a:buFont typeface="Arial"/>
              <a:buNone/>
            </a:pPr>
            <a:r>
              <a:rPr lang="en"/>
              <a:t>43:04</a:t>
            </a:r>
            <a:endParaRPr/>
          </a:p>
          <a:p>
            <a:pPr indent="0" lvl="0" marL="0" rtl="0" algn="l">
              <a:spcBef>
                <a:spcPts val="0"/>
              </a:spcBef>
              <a:spcAft>
                <a:spcPts val="0"/>
              </a:spcAft>
              <a:buClr>
                <a:schemeClr val="dk1"/>
              </a:buClr>
              <a:buSzPts val="1100"/>
              <a:buFont typeface="Arial"/>
              <a:buNone/>
            </a:pPr>
            <a:r>
              <a:rPr lang="en"/>
              <a:t>you can put in the IP header that make processing harder and usually these are</a:t>
            </a:r>
            <a:endParaRPr/>
          </a:p>
          <a:p>
            <a:pPr indent="0" lvl="0" marL="0" rtl="0" algn="l">
              <a:spcBef>
                <a:spcPts val="0"/>
              </a:spcBef>
              <a:spcAft>
                <a:spcPts val="0"/>
              </a:spcAft>
              <a:buClr>
                <a:schemeClr val="dk1"/>
              </a:buClr>
              <a:buSzPts val="1100"/>
              <a:buFont typeface="Arial"/>
              <a:buNone/>
            </a:pPr>
            <a:r>
              <a:rPr lang="en"/>
              <a:t>43:09</a:t>
            </a:r>
            <a:endParaRPr/>
          </a:p>
          <a:p>
            <a:pPr indent="0" lvl="0" marL="0" rtl="0" algn="l">
              <a:spcBef>
                <a:spcPts val="0"/>
              </a:spcBef>
              <a:spcAft>
                <a:spcPts val="0"/>
              </a:spcAft>
              <a:buClr>
                <a:schemeClr val="dk1"/>
              </a:buClr>
              <a:buSzPts val="1100"/>
              <a:buFont typeface="Arial"/>
              <a:buNone/>
            </a:pPr>
            <a:r>
              <a:rPr lang="en"/>
              <a:t>so hard that you have to punt them the forwarding chip just doesn't bother with these because they're too hard so we</a:t>
            </a:r>
            <a:endParaRPr/>
          </a:p>
          <a:p>
            <a:pPr indent="0" lvl="0" marL="0" rtl="0" algn="l">
              <a:spcBef>
                <a:spcPts val="0"/>
              </a:spcBef>
              <a:spcAft>
                <a:spcPts val="0"/>
              </a:spcAft>
              <a:buClr>
                <a:schemeClr val="dk1"/>
              </a:buClr>
              <a:buSzPts val="1100"/>
              <a:buFont typeface="Arial"/>
              <a:buNone/>
            </a:pPr>
            <a:r>
              <a:rPr lang="en"/>
              <a:t>43:15</a:t>
            </a:r>
            <a:endParaRPr/>
          </a:p>
          <a:p>
            <a:pPr indent="0" lvl="0" marL="0" rtl="0" algn="l">
              <a:spcBef>
                <a:spcPts val="0"/>
              </a:spcBef>
              <a:spcAft>
                <a:spcPts val="0"/>
              </a:spcAft>
              <a:buClr>
                <a:schemeClr val="dk1"/>
              </a:buClr>
              <a:buSzPts val="1100"/>
              <a:buFont typeface="Arial"/>
              <a:buNone/>
            </a:pPr>
            <a:r>
              <a:rPr lang="en"/>
              <a:t>just have to punt them and this also means that the modern internet tries to avoid these harder options when possible</a:t>
            </a:r>
            <a:endParaRPr/>
          </a:p>
          <a:p>
            <a:pPr indent="0" lvl="0" marL="0" rtl="0" algn="l">
              <a:spcBef>
                <a:spcPts val="0"/>
              </a:spcBef>
              <a:spcAft>
                <a:spcPts val="0"/>
              </a:spcAft>
              <a:buClr>
                <a:schemeClr val="dk1"/>
              </a:buClr>
              <a:buSzPts val="1100"/>
              <a:buFont typeface="Arial"/>
              <a:buNone/>
            </a:pPr>
            <a:r>
              <a:rPr lang="en"/>
              <a:t>43:21</a:t>
            </a:r>
            <a:endParaRPr/>
          </a:p>
          <a:p>
            <a:pPr indent="0" lvl="0" marL="0" rtl="0" algn="l">
              <a:spcBef>
                <a:spcPts val="0"/>
              </a:spcBef>
              <a:spcAft>
                <a:spcPts val="0"/>
              </a:spcAft>
              <a:buClr>
                <a:schemeClr val="dk1"/>
              </a:buClr>
              <a:buSzPts val="1100"/>
              <a:buFont typeface="Arial"/>
              <a:buNone/>
            </a:pPr>
            <a:r>
              <a:rPr lang="en"/>
              <a:t>they're more work for the router and they're slower and you have to punt them so it's usually easier to just not have</a:t>
            </a:r>
            <a:endParaRPr/>
          </a:p>
          <a:p>
            <a:pPr indent="0" lvl="0" marL="0" rtl="0" algn="l">
              <a:spcBef>
                <a:spcPts val="0"/>
              </a:spcBef>
              <a:spcAft>
                <a:spcPts val="0"/>
              </a:spcAft>
              <a:buClr>
                <a:schemeClr val="dk1"/>
              </a:buClr>
              <a:buSzPts val="1100"/>
              <a:buFont typeface="Arial"/>
              <a:buNone/>
            </a:pPr>
            <a:r>
              <a:rPr lang="en"/>
              <a:t>43:28</a:t>
            </a:r>
            <a:endParaRPr/>
          </a:p>
          <a:p>
            <a:pPr indent="0" lvl="0" marL="0" rtl="0" algn="l">
              <a:spcBef>
                <a:spcPts val="0"/>
              </a:spcBef>
              <a:spcAft>
                <a:spcPts val="0"/>
              </a:spcAft>
              <a:buClr>
                <a:schemeClr val="dk1"/>
              </a:buClr>
              <a:buSzPts val="1100"/>
              <a:buFont typeface="Arial"/>
              <a:buNone/>
            </a:pPr>
            <a:r>
              <a:rPr lang="en"/>
              <a:t>to deal with any of these extra complications so I would say parsing is easy most actions are easy and can be</a:t>
            </a:r>
            <a:endParaRPr/>
          </a:p>
          <a:p>
            <a:pPr indent="0" lvl="0" marL="0" rtl="0" algn="l">
              <a:spcBef>
                <a:spcPts val="0"/>
              </a:spcBef>
              <a:spcAft>
                <a:spcPts val="0"/>
              </a:spcAft>
              <a:buClr>
                <a:schemeClr val="dk1"/>
              </a:buClr>
              <a:buSzPts val="1100"/>
              <a:buFont typeface="Arial"/>
              <a:buNone/>
            </a:pPr>
            <a:r>
              <a:rPr lang="en"/>
              <a:t>43:35</a:t>
            </a:r>
            <a:endParaRPr/>
          </a:p>
          <a:p>
            <a:pPr indent="0" lvl="0" marL="0" rtl="0" algn="l">
              <a:spcBef>
                <a:spcPts val="0"/>
              </a:spcBef>
              <a:spcAft>
                <a:spcPts val="0"/>
              </a:spcAft>
              <a:buClr>
                <a:schemeClr val="dk1"/>
              </a:buClr>
              <a:buSzPts val="1100"/>
              <a:buFont typeface="Arial"/>
              <a:buNone/>
            </a:pPr>
            <a:r>
              <a:rPr lang="en"/>
              <a:t>done in hardware for the harder ones just ask the CPU to do it for you and the fabric interconnect is usually</a:t>
            </a:r>
            <a:endParaRPr/>
          </a:p>
          <a:p>
            <a:pPr indent="0" lvl="0" marL="0" rtl="0" algn="l">
              <a:spcBef>
                <a:spcPts val="0"/>
              </a:spcBef>
              <a:spcAft>
                <a:spcPts val="0"/>
              </a:spcAft>
              <a:buClr>
                <a:schemeClr val="dk1"/>
              </a:buClr>
              <a:buSzPts val="1100"/>
              <a:buFont typeface="Arial"/>
              <a:buNone/>
            </a:pPr>
            <a:r>
              <a:rPr lang="en"/>
              <a:t>43:41</a:t>
            </a:r>
            <a:endParaRPr/>
          </a:p>
          <a:p>
            <a:pPr indent="0" lvl="0" marL="0" rtl="0" algn="l">
              <a:spcBef>
                <a:spcPts val="0"/>
              </a:spcBef>
              <a:spcAft>
                <a:spcPts val="0"/>
              </a:spcAft>
              <a:buClr>
                <a:schemeClr val="dk1"/>
              </a:buClr>
              <a:buSzPts val="1100"/>
              <a:buFont typeface="Arial"/>
              <a:buNone/>
            </a:pPr>
            <a:r>
              <a:rPr lang="en"/>
              <a:t>pretty fast it's again a dedicated chip that tries to figure out where to forward</a:t>
            </a:r>
            <a:endParaRPr/>
          </a:p>
          <a:p>
            <a:pPr indent="0" lvl="0" marL="0" rtl="0" algn="l">
              <a:spcBef>
                <a:spcPts val="0"/>
              </a:spcBef>
              <a:spcAft>
                <a:spcPts val="0"/>
              </a:spcAft>
              <a:buClr>
                <a:schemeClr val="dk1"/>
              </a:buClr>
              <a:buSzPts val="1100"/>
              <a:buFont typeface="Arial"/>
              <a:buNone/>
            </a:pPr>
            <a:r>
              <a:rPr lang="en"/>
              <a:t>43:46</a:t>
            </a:r>
            <a:endParaRPr/>
          </a:p>
          <a:p>
            <a:pPr indent="0" lvl="0" marL="0" rtl="0" algn="l">
              <a:spcBef>
                <a:spcPts val="0"/>
              </a:spcBef>
              <a:spcAft>
                <a:spcPts val="0"/>
              </a:spcAft>
              <a:buClr>
                <a:schemeClr val="dk1"/>
              </a:buClr>
              <a:buSzPts val="1100"/>
              <a:buFont typeface="Arial"/>
              <a:buNone/>
            </a:pPr>
            <a:r>
              <a:rPr lang="en"/>
              <a:t>packets now you'll notice I left one out because this is where things are this is</a:t>
            </a:r>
            <a:endParaRPr/>
          </a:p>
          <a:p>
            <a:pPr indent="0" lvl="0" marL="0" rtl="0" algn="l">
              <a:spcBef>
                <a:spcPts val="0"/>
              </a:spcBef>
              <a:spcAft>
                <a:spcPts val="0"/>
              </a:spcAft>
              <a:buClr>
                <a:schemeClr val="dk1"/>
              </a:buClr>
              <a:buSzPts val="1100"/>
              <a:buFont typeface="Arial"/>
              <a:buNone/>
            </a:pPr>
            <a:r>
              <a:rPr lang="en"/>
              <a:t>43:52</a:t>
            </a:r>
            <a:endParaRPr/>
          </a:p>
          <a:p>
            <a:pPr indent="0" lvl="0" marL="0" rtl="0" algn="l">
              <a:spcBef>
                <a:spcPts val="0"/>
              </a:spcBef>
              <a:spcAft>
                <a:spcPts val="0"/>
              </a:spcAft>
              <a:buClr>
                <a:schemeClr val="dk1"/>
              </a:buClr>
              <a:buSzPts val="1100"/>
              <a:buFont typeface="Arial"/>
              <a:buNone/>
            </a:pPr>
            <a:r>
              <a:rPr lang="en"/>
              <a:t>where we have to think about making things easier so we talked about parsing being easy we talked about the actions</a:t>
            </a:r>
            <a:endParaRPr/>
          </a:p>
          <a:p>
            <a:pPr indent="0" lvl="0" marL="0" rtl="0" algn="l">
              <a:spcBef>
                <a:spcPts val="0"/>
              </a:spcBef>
              <a:spcAft>
                <a:spcPts val="0"/>
              </a:spcAft>
              <a:buClr>
                <a:schemeClr val="dk1"/>
              </a:buClr>
              <a:buSzPts val="1100"/>
              <a:buFont typeface="Arial"/>
              <a:buNone/>
            </a:pPr>
            <a:r>
              <a:rPr lang="en"/>
              <a:t>43:58</a:t>
            </a:r>
            <a:endParaRPr/>
          </a:p>
          <a:p>
            <a:pPr indent="0" lvl="0" marL="0" rtl="0" algn="l">
              <a:spcBef>
                <a:spcPts val="0"/>
              </a:spcBef>
              <a:spcAft>
                <a:spcPts val="0"/>
              </a:spcAft>
              <a:buClr>
                <a:schemeClr val="dk1"/>
              </a:buClr>
              <a:buSzPts val="1100"/>
              <a:buFont typeface="Arial"/>
              <a:buNone/>
            </a:pPr>
            <a:r>
              <a:rPr lang="en"/>
              <a:t>being easy what about lookup remember you have to have that table and you have</a:t>
            </a:r>
            <a:endParaRPr/>
          </a:p>
          <a:p>
            <a:pPr indent="0" lvl="0" marL="0" rtl="0" algn="l">
              <a:spcBef>
                <a:spcPts val="0"/>
              </a:spcBef>
              <a:spcAft>
                <a:spcPts val="0"/>
              </a:spcAft>
              <a:buClr>
                <a:schemeClr val="dk1"/>
              </a:buClr>
              <a:buSzPts val="1100"/>
              <a:buFont typeface="Arial"/>
              <a:buNone/>
            </a:pPr>
            <a:r>
              <a:rPr lang="en"/>
              <a:t>44:03</a:t>
            </a:r>
            <a:endParaRPr/>
          </a:p>
          <a:p>
            <a:pPr indent="0" lvl="0" marL="0" rtl="0" algn="l">
              <a:spcBef>
                <a:spcPts val="0"/>
              </a:spcBef>
              <a:spcAft>
                <a:spcPts val="0"/>
              </a:spcAft>
              <a:buClr>
                <a:schemeClr val="dk1"/>
              </a:buClr>
              <a:buSzPts val="1100"/>
              <a:buFont typeface="Arial"/>
              <a:buNone/>
            </a:pPr>
            <a:r>
              <a:rPr lang="en"/>
              <a:t>to look up the corresponding next toop how do you actually do that in Hardware what logic gates do you build so that</a:t>
            </a:r>
            <a:endParaRPr/>
          </a:p>
          <a:p>
            <a:pPr indent="0" lvl="0" marL="0" rtl="0" algn="l">
              <a:spcBef>
                <a:spcPts val="0"/>
              </a:spcBef>
              <a:spcAft>
                <a:spcPts val="0"/>
              </a:spcAft>
              <a:buClr>
                <a:schemeClr val="dk1"/>
              </a:buClr>
              <a:buSzPts val="1100"/>
              <a:buFont typeface="Arial"/>
              <a:buNone/>
            </a:pPr>
            <a:r>
              <a:rPr lang="en"/>
              <a:t>44:12</a:t>
            </a:r>
            <a:endParaRPr/>
          </a:p>
          <a:p>
            <a:pPr indent="0" lvl="0" marL="0" rtl="0" algn="l">
              <a:spcBef>
                <a:spcPts val="0"/>
              </a:spcBef>
              <a:spcAft>
                <a:spcPts val="0"/>
              </a:spcAft>
              <a:buClr>
                <a:schemeClr val="dk1"/>
              </a:buClr>
              <a:buSzPts val="1100"/>
              <a:buFont typeface="Arial"/>
              <a:buNone/>
            </a:pPr>
            <a:r>
              <a:rPr lang="en"/>
              <a:t>you can go into a table look up the next top and then send the packet along the next top really quickly so the rest of</a:t>
            </a:r>
            <a:endParaRPr/>
          </a:p>
          <a:p>
            <a:pPr indent="0" lvl="0" marL="0" rtl="0" algn="l">
              <a:spcBef>
                <a:spcPts val="0"/>
              </a:spcBef>
              <a:spcAft>
                <a:spcPts val="0"/>
              </a:spcAft>
              <a:buClr>
                <a:schemeClr val="dk1"/>
              </a:buClr>
              <a:buSzPts val="1100"/>
              <a:buFont typeface="Arial"/>
              <a:buNone/>
            </a:pPr>
            <a:r>
              <a:rPr lang="en"/>
              <a:t>44:19</a:t>
            </a:r>
            <a:endParaRPr/>
          </a:p>
          <a:p>
            <a:pPr indent="0" lvl="0" marL="0" rtl="0" algn="l">
              <a:spcBef>
                <a:spcPts val="0"/>
              </a:spcBef>
              <a:spcAft>
                <a:spcPts val="0"/>
              </a:spcAft>
              <a:buClr>
                <a:schemeClr val="dk1"/>
              </a:buClr>
              <a:buSzPts val="1100"/>
              <a:buFont typeface="Arial"/>
              <a:buNone/>
            </a:pPr>
            <a:r>
              <a:rPr lang="en"/>
              <a:t>today is dedicated to filling in this question mark and finding a way to do lookup that's extremely fast in Hardware</a:t>
            </a:r>
            <a:endParaRPr/>
          </a:p>
          <a:p>
            <a:pPr indent="0" lvl="0" marL="0" rtl="0" algn="l">
              <a:spcBef>
                <a:spcPts val="0"/>
              </a:spcBef>
              <a:spcAft>
                <a:spcPts val="0"/>
              </a:spcAft>
              <a:buClr>
                <a:schemeClr val="dk1"/>
              </a:buClr>
              <a:buSzPts val="1100"/>
              <a:buFont typeface="Arial"/>
              <a:buNone/>
            </a:pPr>
            <a:r>
              <a:rPr lang="en"/>
              <a:t>44:26</a:t>
            </a:r>
            <a:endParaRPr/>
          </a:p>
          <a:p>
            <a:pPr indent="0" lvl="0" marL="0" rtl="0" algn="l">
              <a:spcBef>
                <a:spcPts val="0"/>
              </a:spcBef>
              <a:spcAft>
                <a:spcPts val="0"/>
              </a:spcAft>
              <a:buClr>
                <a:schemeClr val="dk1"/>
              </a:buClr>
              <a:buSzPts val="1100"/>
              <a:buFont typeface="Arial"/>
              <a:buNone/>
            </a:pPr>
            <a:r>
              <a:rPr lang="en"/>
              <a:t>because the faster we make this chip the better capacity our routers have so we solve these two we need to solve lookup</a:t>
            </a:r>
            <a:endParaRPr/>
          </a:p>
          <a:p>
            <a:pPr indent="0" lvl="0" marL="0" rtl="0" algn="l">
              <a:spcBef>
                <a:spcPts val="0"/>
              </a:spcBef>
              <a:spcAft>
                <a:spcPts val="0"/>
              </a:spcAft>
              <a:buClr>
                <a:schemeClr val="dk1"/>
              </a:buClr>
              <a:buSzPts val="1100"/>
              <a:buFont typeface="Arial"/>
              <a:buNone/>
            </a:pPr>
            <a:r>
              <a:rPr lang="en"/>
              <a:t>44:33</a:t>
            </a:r>
            <a:endParaRPr/>
          </a:p>
          <a:p>
            <a:pPr indent="0" lvl="0" marL="0" rtl="0" algn="l">
              <a:spcBef>
                <a:spcPts val="0"/>
              </a:spcBef>
              <a:spcAft>
                <a:spcPts val="0"/>
              </a:spcAft>
              <a:buClr>
                <a:schemeClr val="dk1"/>
              </a:buClr>
              <a:buSzPts val="1100"/>
              <a:buFont typeface="Arial"/>
              <a:buNone/>
            </a:pPr>
            <a:r>
              <a:rPr lang="en"/>
              <a:t>next and that's going to take the rest of today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ed476ffb65_0_14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ed476ffb65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thoughts before we get into the last topic?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ed476ffb65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ed476ffb65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very important operation</a:t>
            </a:r>
            <a:endParaRPr/>
          </a:p>
          <a:p>
            <a:pPr indent="0" lvl="0" marL="0" rtl="0" algn="l">
              <a:spcBef>
                <a:spcPts val="0"/>
              </a:spcBef>
              <a:spcAft>
                <a:spcPts val="0"/>
              </a:spcAft>
              <a:buClr>
                <a:schemeClr val="dk1"/>
              </a:buClr>
              <a:buSzPts val="1100"/>
              <a:buFont typeface="Arial"/>
              <a:buNone/>
            </a:pPr>
            <a:r>
              <a:rPr lang="en"/>
              <a:t>46:31</a:t>
            </a:r>
            <a:endParaRPr/>
          </a:p>
          <a:p>
            <a:pPr indent="0" lvl="0" marL="0" rtl="0" algn="l">
              <a:spcBef>
                <a:spcPts val="0"/>
              </a:spcBef>
              <a:spcAft>
                <a:spcPts val="0"/>
              </a:spcAft>
              <a:buClr>
                <a:schemeClr val="dk1"/>
              </a:buClr>
              <a:buSzPts val="1100"/>
              <a:buFont typeface="Arial"/>
              <a:buNone/>
            </a:pPr>
            <a:r>
              <a:rPr lang="en"/>
              <a:t>that we have to make as fast as possible is look up going to the forwarding table finding the next top and sending the</a:t>
            </a:r>
            <a:endParaRPr/>
          </a:p>
          <a:p>
            <a:pPr indent="0" lvl="0" marL="0" rtl="0" algn="l">
              <a:spcBef>
                <a:spcPts val="0"/>
              </a:spcBef>
              <a:spcAft>
                <a:spcPts val="0"/>
              </a:spcAft>
              <a:buClr>
                <a:schemeClr val="dk1"/>
              </a:buClr>
              <a:buSzPts val="1100"/>
              <a:buFont typeface="Arial"/>
              <a:buNone/>
            </a:pPr>
            <a:r>
              <a:rPr lang="en"/>
              <a:t>46:37</a:t>
            </a:r>
            <a:endParaRPr/>
          </a:p>
          <a:p>
            <a:pPr indent="0" lvl="0" marL="0" rtl="0" algn="l">
              <a:spcBef>
                <a:spcPts val="0"/>
              </a:spcBef>
              <a:spcAft>
                <a:spcPts val="0"/>
              </a:spcAft>
              <a:buClr>
                <a:schemeClr val="dk1"/>
              </a:buClr>
              <a:buSzPts val="1100"/>
              <a:buFont typeface="Arial"/>
              <a:buNone/>
            </a:pPr>
            <a:r>
              <a:rPr lang="en"/>
              <a:t>packet along the next top unfortunately that is easier said than done so one</a:t>
            </a:r>
            <a:endParaRPr/>
          </a:p>
          <a:p>
            <a:pPr indent="0" lvl="0" marL="0" rtl="0" algn="l">
              <a:spcBef>
                <a:spcPts val="0"/>
              </a:spcBef>
              <a:spcAft>
                <a:spcPts val="0"/>
              </a:spcAft>
              <a:buClr>
                <a:schemeClr val="dk1"/>
              </a:buClr>
              <a:buSzPts val="1100"/>
              <a:buFont typeface="Arial"/>
              <a:buNone/>
            </a:pPr>
            <a:r>
              <a:rPr lang="en"/>
              <a:t>46:43</a:t>
            </a:r>
            <a:endParaRPr/>
          </a:p>
          <a:p>
            <a:pPr indent="0" lvl="0" marL="0" rtl="0" algn="l">
              <a:spcBef>
                <a:spcPts val="0"/>
              </a:spcBef>
              <a:spcAft>
                <a:spcPts val="0"/>
              </a:spcAft>
              <a:buClr>
                <a:schemeClr val="dk1"/>
              </a:buClr>
              <a:buSzPts val="1100"/>
              <a:buFont typeface="Arial"/>
              <a:buNone/>
            </a:pPr>
            <a:r>
              <a:rPr lang="en"/>
              <a:t>challenge immediately that we have is that remember we said because of addressing and the fact that we have</a:t>
            </a:r>
            <a:endParaRPr/>
          </a:p>
          <a:p>
            <a:pPr indent="0" lvl="0" marL="0" rtl="0" algn="l">
              <a:spcBef>
                <a:spcPts val="0"/>
              </a:spcBef>
              <a:spcAft>
                <a:spcPts val="0"/>
              </a:spcAft>
              <a:buClr>
                <a:schemeClr val="dk1"/>
              </a:buClr>
              <a:buSzPts val="1100"/>
              <a:buFont typeface="Arial"/>
              <a:buNone/>
            </a:pPr>
            <a:r>
              <a:rPr lang="en"/>
              <a:t>46:50</a:t>
            </a:r>
            <a:endParaRPr/>
          </a:p>
          <a:p>
            <a:pPr indent="0" lvl="0" marL="0" rtl="0" algn="l">
              <a:spcBef>
                <a:spcPts val="0"/>
              </a:spcBef>
              <a:spcAft>
                <a:spcPts val="0"/>
              </a:spcAft>
              <a:buClr>
                <a:schemeClr val="dk1"/>
              </a:buClr>
              <a:buSzPts val="1100"/>
              <a:buFont typeface="Arial"/>
              <a:buNone/>
            </a:pPr>
            <a:r>
              <a:rPr lang="en"/>
              <a:t>high archical addresses the table doesn't necessarily map one destination</a:t>
            </a:r>
            <a:endParaRPr/>
          </a:p>
          <a:p>
            <a:pPr indent="0" lvl="0" marL="0" rtl="0" algn="l">
              <a:spcBef>
                <a:spcPts val="0"/>
              </a:spcBef>
              <a:spcAft>
                <a:spcPts val="0"/>
              </a:spcAft>
              <a:buClr>
                <a:schemeClr val="dk1"/>
              </a:buClr>
              <a:buSzPts val="1100"/>
              <a:buFont typeface="Arial"/>
              <a:buNone/>
            </a:pPr>
            <a:r>
              <a:rPr lang="en"/>
              <a:t>46:55</a:t>
            </a:r>
            <a:endParaRPr/>
          </a:p>
          <a:p>
            <a:pPr indent="0" lvl="0" marL="0" rtl="0" algn="l">
              <a:spcBef>
                <a:spcPts val="0"/>
              </a:spcBef>
              <a:spcAft>
                <a:spcPts val="0"/>
              </a:spcAft>
              <a:buClr>
                <a:schemeClr val="dk1"/>
              </a:buClr>
              <a:buSzPts val="1100"/>
              <a:buFont typeface="Arial"/>
              <a:buNone/>
            </a:pPr>
            <a:r>
              <a:rPr lang="en"/>
              <a:t>to one next toop so the very first tables we saw they would say something like a has Next Top Port two and if you</a:t>
            </a:r>
            <a:endParaRPr/>
          </a:p>
          <a:p>
            <a:pPr indent="0" lvl="0" marL="0" rtl="0" algn="l">
              <a:spcBef>
                <a:spcPts val="0"/>
              </a:spcBef>
              <a:spcAft>
                <a:spcPts val="0"/>
              </a:spcAft>
              <a:buClr>
                <a:schemeClr val="dk1"/>
              </a:buClr>
              <a:buSzPts val="1100"/>
              <a:buFont typeface="Arial"/>
              <a:buNone/>
            </a:pPr>
            <a:r>
              <a:rPr lang="en"/>
              <a:t>47:02</a:t>
            </a:r>
            <a:endParaRPr/>
          </a:p>
          <a:p>
            <a:pPr indent="0" lvl="0" marL="0" rtl="0" algn="l">
              <a:spcBef>
                <a:spcPts val="0"/>
              </a:spcBef>
              <a:spcAft>
                <a:spcPts val="0"/>
              </a:spcAft>
              <a:buClr>
                <a:schemeClr val="dk1"/>
              </a:buClr>
              <a:buSzPts val="1100"/>
              <a:buFont typeface="Arial"/>
              <a:buNone/>
            </a:pPr>
            <a:r>
              <a:rPr lang="en"/>
              <a:t>want to send packets to B send it to Port three if the table looked like that it was just a bunch of key value pairs</a:t>
            </a:r>
            <a:endParaRPr/>
          </a:p>
          <a:p>
            <a:pPr indent="0" lvl="0" marL="0" rtl="0" algn="l">
              <a:spcBef>
                <a:spcPts val="0"/>
              </a:spcBef>
              <a:spcAft>
                <a:spcPts val="0"/>
              </a:spcAft>
              <a:buClr>
                <a:schemeClr val="dk1"/>
              </a:buClr>
              <a:buSzPts val="1100"/>
              <a:buFont typeface="Arial"/>
              <a:buNone/>
            </a:pPr>
            <a:r>
              <a:rPr lang="en"/>
              <a:t>47:08</a:t>
            </a:r>
            <a:endParaRPr/>
          </a:p>
          <a:p>
            <a:pPr indent="0" lvl="0" marL="0" rtl="0" algn="l">
              <a:spcBef>
                <a:spcPts val="0"/>
              </a:spcBef>
              <a:spcAft>
                <a:spcPts val="0"/>
              </a:spcAft>
              <a:buClr>
                <a:schemeClr val="dk1"/>
              </a:buClr>
              <a:buSzPts val="1100"/>
              <a:buFont typeface="Arial"/>
              <a:buNone/>
            </a:pPr>
            <a:r>
              <a:rPr lang="en"/>
              <a:t>we would be all done that's not so hard you just look up something in a table unfortunately it's not so easy because</a:t>
            </a:r>
            <a:endParaRPr/>
          </a:p>
          <a:p>
            <a:pPr indent="0" lvl="0" marL="0" rtl="0" algn="l">
              <a:spcBef>
                <a:spcPts val="0"/>
              </a:spcBef>
              <a:spcAft>
                <a:spcPts val="0"/>
              </a:spcAft>
              <a:buClr>
                <a:schemeClr val="dk1"/>
              </a:buClr>
              <a:buSzPts val="1100"/>
              <a:buFont typeface="Arial"/>
              <a:buNone/>
            </a:pPr>
            <a:r>
              <a:rPr lang="en"/>
              <a:t>47:15</a:t>
            </a:r>
            <a:endParaRPr/>
          </a:p>
          <a:p>
            <a:pPr indent="0" lvl="0" marL="0" rtl="0" algn="l">
              <a:spcBef>
                <a:spcPts val="0"/>
              </a:spcBef>
              <a:spcAft>
                <a:spcPts val="0"/>
              </a:spcAft>
              <a:buClr>
                <a:schemeClr val="dk1"/>
              </a:buClr>
              <a:buSzPts val="1100"/>
              <a:buFont typeface="Arial"/>
              <a:buNone/>
            </a:pPr>
            <a:r>
              <a:rPr lang="en"/>
              <a:t>entries can contain ranges so here we're saying everything in this particular IP</a:t>
            </a:r>
            <a:endParaRPr/>
          </a:p>
          <a:p>
            <a:pPr indent="0" lvl="0" marL="0" rtl="0" algn="l">
              <a:spcBef>
                <a:spcPts val="0"/>
              </a:spcBef>
              <a:spcAft>
                <a:spcPts val="0"/>
              </a:spcAft>
              <a:buClr>
                <a:schemeClr val="dk1"/>
              </a:buClr>
              <a:buSzPts val="1100"/>
              <a:buFont typeface="Arial"/>
              <a:buNone/>
            </a:pPr>
            <a:r>
              <a:rPr lang="en"/>
              <a:t>47:21</a:t>
            </a:r>
            <a:endParaRPr/>
          </a:p>
          <a:p>
            <a:pPr indent="0" lvl="0" marL="0" rtl="0" algn="l">
              <a:spcBef>
                <a:spcPts val="0"/>
              </a:spcBef>
              <a:spcAft>
                <a:spcPts val="0"/>
              </a:spcAft>
              <a:buClr>
                <a:schemeClr val="dk1"/>
              </a:buClr>
              <a:buSzPts val="1100"/>
              <a:buFont typeface="Arial"/>
              <a:buNone/>
            </a:pPr>
            <a:r>
              <a:rPr lang="en"/>
              <a:t>address range and remember the slash notation is how you write a range of IP addresses everything in this range goes</a:t>
            </a:r>
            <a:endParaRPr/>
          </a:p>
          <a:p>
            <a:pPr indent="0" lvl="0" marL="0" rtl="0" algn="l">
              <a:spcBef>
                <a:spcPts val="0"/>
              </a:spcBef>
              <a:spcAft>
                <a:spcPts val="0"/>
              </a:spcAft>
              <a:buClr>
                <a:schemeClr val="dk1"/>
              </a:buClr>
              <a:buSzPts val="1100"/>
              <a:buFont typeface="Arial"/>
              <a:buNone/>
            </a:pPr>
            <a:r>
              <a:rPr lang="en"/>
              <a:t>47:28</a:t>
            </a:r>
            <a:endParaRPr/>
          </a:p>
          <a:p>
            <a:pPr indent="0" lvl="0" marL="0" rtl="0" algn="l">
              <a:spcBef>
                <a:spcPts val="0"/>
              </a:spcBef>
              <a:spcAft>
                <a:spcPts val="0"/>
              </a:spcAft>
              <a:buClr>
                <a:schemeClr val="dk1"/>
              </a:buClr>
              <a:buSzPts val="1100"/>
              <a:buFont typeface="Arial"/>
              <a:buNone/>
            </a:pPr>
            <a:r>
              <a:rPr lang="en"/>
              <a:t>out of port five that's not so easy how do you write code or build logic in</a:t>
            </a:r>
            <a:endParaRPr/>
          </a:p>
          <a:p>
            <a:pPr indent="0" lvl="0" marL="0" rtl="0" algn="l">
              <a:spcBef>
                <a:spcPts val="0"/>
              </a:spcBef>
              <a:spcAft>
                <a:spcPts val="0"/>
              </a:spcAft>
              <a:buClr>
                <a:schemeClr val="dk1"/>
              </a:buClr>
              <a:buSzPts val="1100"/>
              <a:buFont typeface="Arial"/>
              <a:buNone/>
            </a:pPr>
            <a:r>
              <a:rPr lang="en"/>
              <a:t>47:35</a:t>
            </a:r>
            <a:endParaRPr/>
          </a:p>
          <a:p>
            <a:pPr indent="0" lvl="0" marL="0" rtl="0" algn="l">
              <a:spcBef>
                <a:spcPts val="0"/>
              </a:spcBef>
              <a:spcAft>
                <a:spcPts val="0"/>
              </a:spcAft>
              <a:buClr>
                <a:schemeClr val="dk1"/>
              </a:buClr>
              <a:buSzPts val="1100"/>
              <a:buFont typeface="Arial"/>
              <a:buNone/>
            </a:pPr>
            <a:r>
              <a:rPr lang="en"/>
              <a:t>Hardware that says does it match this range and if it does match send it out of port five that's not so trivial and</a:t>
            </a:r>
            <a:endParaRPr/>
          </a:p>
          <a:p>
            <a:pPr indent="0" lvl="0" marL="0" rtl="0" algn="l">
              <a:spcBef>
                <a:spcPts val="0"/>
              </a:spcBef>
              <a:spcAft>
                <a:spcPts val="0"/>
              </a:spcAft>
              <a:buClr>
                <a:schemeClr val="dk1"/>
              </a:buClr>
              <a:buSzPts val="1100"/>
              <a:buFont typeface="Arial"/>
              <a:buNone/>
            </a:pPr>
            <a:r>
              <a:rPr lang="en"/>
              <a:t>47:42</a:t>
            </a:r>
            <a:endParaRPr/>
          </a:p>
          <a:p>
            <a:pPr indent="0" lvl="0" marL="0" rtl="0" algn="l">
              <a:spcBef>
                <a:spcPts val="0"/>
              </a:spcBef>
              <a:spcAft>
                <a:spcPts val="0"/>
              </a:spcAft>
              <a:buClr>
                <a:schemeClr val="dk1"/>
              </a:buClr>
              <a:buSzPts val="1100"/>
              <a:buFont typeface="Arial"/>
              <a:buNone/>
            </a:pPr>
            <a:r>
              <a:rPr lang="en"/>
              <a:t>an even worse problem that we saw from last time is that ranges can overlap remember we said there was something</a:t>
            </a:r>
            <a:endParaRPr/>
          </a:p>
          <a:p>
            <a:pPr indent="0" lvl="0" marL="0" rtl="0" algn="l">
              <a:spcBef>
                <a:spcPts val="0"/>
              </a:spcBef>
              <a:spcAft>
                <a:spcPts val="0"/>
              </a:spcAft>
              <a:buClr>
                <a:schemeClr val="dk1"/>
              </a:buClr>
              <a:buSzPts val="1100"/>
              <a:buFont typeface="Arial"/>
              <a:buNone/>
            </a:pPr>
            <a:r>
              <a:rPr lang="en"/>
              <a:t>47:48</a:t>
            </a:r>
            <a:endParaRPr/>
          </a:p>
          <a:p>
            <a:pPr indent="0" lvl="0" marL="0" rtl="0" algn="l">
              <a:spcBef>
                <a:spcPts val="0"/>
              </a:spcBef>
              <a:spcAft>
                <a:spcPts val="0"/>
              </a:spcAft>
              <a:buClr>
                <a:schemeClr val="dk1"/>
              </a:buClr>
              <a:buSzPts val="1100"/>
              <a:buFont typeface="Arial"/>
              <a:buNone/>
            </a:pPr>
            <a:r>
              <a:rPr lang="en"/>
              <a:t>called multihoming and the important thing was just that some of these ranges can actually overlap so the destination</a:t>
            </a:r>
            <a:endParaRPr/>
          </a:p>
          <a:p>
            <a:pPr indent="0" lvl="0" marL="0" rtl="0" algn="l">
              <a:spcBef>
                <a:spcPts val="0"/>
              </a:spcBef>
              <a:spcAft>
                <a:spcPts val="0"/>
              </a:spcAft>
              <a:buClr>
                <a:schemeClr val="dk1"/>
              </a:buClr>
              <a:buSzPts val="1100"/>
              <a:buFont typeface="Arial"/>
              <a:buNone/>
            </a:pPr>
            <a:r>
              <a:rPr lang="en"/>
              <a:t>47:54</a:t>
            </a:r>
            <a:endParaRPr/>
          </a:p>
          <a:p>
            <a:pPr indent="0" lvl="0" marL="0" rtl="0" algn="l">
              <a:spcBef>
                <a:spcPts val="0"/>
              </a:spcBef>
              <a:spcAft>
                <a:spcPts val="0"/>
              </a:spcAft>
              <a:buClr>
                <a:schemeClr val="dk1"/>
              </a:buClr>
              <a:buSzPts val="1100"/>
              <a:buFont typeface="Arial"/>
              <a:buNone/>
            </a:pPr>
            <a:r>
              <a:rPr lang="en"/>
              <a:t>you're looking for could Match multiple entries and not just one both of those</a:t>
            </a:r>
            <a:endParaRPr/>
          </a:p>
          <a:p>
            <a:pPr indent="0" lvl="0" marL="0" rtl="0" algn="l">
              <a:spcBef>
                <a:spcPts val="0"/>
              </a:spcBef>
              <a:spcAft>
                <a:spcPts val="0"/>
              </a:spcAft>
              <a:buClr>
                <a:schemeClr val="dk1"/>
              </a:buClr>
              <a:buSzPts val="1100"/>
              <a:buFont typeface="Arial"/>
              <a:buNone/>
            </a:pPr>
            <a:r>
              <a:rPr lang="en"/>
              <a:t>47:59</a:t>
            </a:r>
            <a:endParaRPr/>
          </a:p>
          <a:p>
            <a:pPr indent="0" lvl="0" marL="0" rtl="0" algn="l">
              <a:spcBef>
                <a:spcPts val="0"/>
              </a:spcBef>
              <a:spcAft>
                <a:spcPts val="0"/>
              </a:spcAft>
              <a:buClr>
                <a:schemeClr val="dk1"/>
              </a:buClr>
              <a:buSzPts val="1100"/>
              <a:buFont typeface="Arial"/>
              <a:buNone/>
            </a:pPr>
            <a:r>
              <a:rPr lang="en"/>
              <a:t>make our lives harder so we need to solve them so let me give you one naive solution and say why it doesn't work so</a:t>
            </a:r>
            <a:endParaRPr/>
          </a:p>
          <a:p>
            <a:pPr indent="0" lvl="0" marL="0" rtl="0" algn="l">
              <a:spcBef>
                <a:spcPts val="0"/>
              </a:spcBef>
              <a:spcAft>
                <a:spcPts val="0"/>
              </a:spcAft>
              <a:buClr>
                <a:schemeClr val="dk1"/>
              </a:buClr>
              <a:buSzPts val="1100"/>
              <a:buFont typeface="Arial"/>
              <a:buNone/>
            </a:pPr>
            <a:r>
              <a:rPr lang="en"/>
              <a:t>48:07</a:t>
            </a:r>
            <a:endParaRPr/>
          </a:p>
          <a:p>
            <a:pPr indent="0" lvl="0" marL="0" rtl="0" algn="l">
              <a:spcBef>
                <a:spcPts val="0"/>
              </a:spcBef>
              <a:spcAft>
                <a:spcPts val="0"/>
              </a:spcAft>
              <a:buClr>
                <a:schemeClr val="dk1"/>
              </a:buClr>
              <a:buSzPts val="1100"/>
              <a:buFont typeface="Arial"/>
              <a:buNone/>
            </a:pPr>
            <a:r>
              <a:rPr lang="en"/>
              <a:t>one thing you could do is say these ranges are annoying to deal with so what if I just didn't have ranges I just</a:t>
            </a:r>
            <a:endParaRPr/>
          </a:p>
          <a:p>
            <a:pPr indent="0" lvl="0" marL="0" rtl="0" algn="l">
              <a:spcBef>
                <a:spcPts val="0"/>
              </a:spcBef>
              <a:spcAft>
                <a:spcPts val="0"/>
              </a:spcAft>
              <a:buClr>
                <a:schemeClr val="dk1"/>
              </a:buClr>
              <a:buSzPts val="1100"/>
              <a:buFont typeface="Arial"/>
              <a:buNone/>
            </a:pPr>
            <a:r>
              <a:rPr lang="en"/>
              <a:t>48:12</a:t>
            </a:r>
            <a:endParaRPr/>
          </a:p>
          <a:p>
            <a:pPr indent="0" lvl="0" marL="0" rtl="0" algn="l">
              <a:spcBef>
                <a:spcPts val="0"/>
              </a:spcBef>
              <a:spcAft>
                <a:spcPts val="0"/>
              </a:spcAft>
              <a:buClr>
                <a:schemeClr val="dk1"/>
              </a:buClr>
              <a:buSzPts val="1100"/>
              <a:buFont typeface="Arial"/>
              <a:buNone/>
            </a:pPr>
            <a:r>
              <a:rPr lang="en"/>
              <a:t>wrote out every single destination separately so this range represents</a:t>
            </a:r>
            <a:endParaRPr/>
          </a:p>
          <a:p>
            <a:pPr indent="0" lvl="0" marL="0" rtl="0" algn="l">
              <a:spcBef>
                <a:spcPts val="0"/>
              </a:spcBef>
              <a:spcAft>
                <a:spcPts val="0"/>
              </a:spcAft>
              <a:buClr>
                <a:schemeClr val="dk1"/>
              </a:buClr>
              <a:buSzPts val="1100"/>
              <a:buFont typeface="Arial"/>
              <a:buNone/>
            </a:pPr>
            <a:r>
              <a:rPr lang="en"/>
              <a:t>48:17</a:t>
            </a:r>
            <a:endParaRPr/>
          </a:p>
          <a:p>
            <a:pPr indent="0" lvl="0" marL="0" rtl="0" algn="l">
              <a:spcBef>
                <a:spcPts val="0"/>
              </a:spcBef>
              <a:spcAft>
                <a:spcPts val="0"/>
              </a:spcAft>
              <a:buClr>
                <a:schemeClr val="dk1"/>
              </a:buClr>
              <a:buSzPts val="1100"/>
              <a:buFont typeface="Arial"/>
              <a:buNone/>
            </a:pPr>
            <a:r>
              <a:rPr lang="en"/>
              <a:t>everything from 2.1.10 all the way to 2.1.12 five5 what if I just rote out 255</a:t>
            </a:r>
            <a:endParaRPr/>
          </a:p>
          <a:p>
            <a:pPr indent="0" lvl="0" marL="0" rtl="0" algn="l">
              <a:spcBef>
                <a:spcPts val="0"/>
              </a:spcBef>
              <a:spcAft>
                <a:spcPts val="0"/>
              </a:spcAft>
              <a:buClr>
                <a:schemeClr val="dk1"/>
              </a:buClr>
              <a:buSzPts val="1100"/>
              <a:buFont typeface="Arial"/>
              <a:buNone/>
            </a:pPr>
            <a:r>
              <a:rPr lang="en"/>
              <a:t>48:25</a:t>
            </a:r>
            <a:endParaRPr/>
          </a:p>
          <a:p>
            <a:pPr indent="0" lvl="0" marL="0" rtl="0" algn="l">
              <a:spcBef>
                <a:spcPts val="0"/>
              </a:spcBef>
              <a:spcAft>
                <a:spcPts val="0"/>
              </a:spcAft>
              <a:buClr>
                <a:schemeClr val="dk1"/>
              </a:buClr>
              <a:buSzPts val="1100"/>
              <a:buFont typeface="Arial"/>
              <a:buNone/>
            </a:pPr>
            <a:r>
              <a:rPr lang="en"/>
              <a:t>rows and said all of them have a next top of five now you can just look up an exact match find the next p and you're</a:t>
            </a:r>
            <a:endParaRPr/>
          </a:p>
          <a:p>
            <a:pPr indent="0" lvl="0" marL="0" rtl="0" algn="l">
              <a:spcBef>
                <a:spcPts val="0"/>
              </a:spcBef>
              <a:spcAft>
                <a:spcPts val="0"/>
              </a:spcAft>
              <a:buClr>
                <a:schemeClr val="dk1"/>
              </a:buClr>
              <a:buSzPts val="1100"/>
              <a:buFont typeface="Arial"/>
              <a:buNone/>
            </a:pPr>
            <a:r>
              <a:rPr lang="en"/>
              <a:t>48:33</a:t>
            </a:r>
            <a:endParaRPr/>
          </a:p>
          <a:p>
            <a:pPr indent="0" lvl="0" marL="0" rtl="0" algn="l">
              <a:spcBef>
                <a:spcPts val="0"/>
              </a:spcBef>
              <a:spcAft>
                <a:spcPts val="0"/>
              </a:spcAft>
              <a:buClr>
                <a:schemeClr val="dk1"/>
              </a:buClr>
              <a:buSzPts val="1100"/>
              <a:buFont typeface="Arial"/>
              <a:buNone/>
            </a:pPr>
            <a:r>
              <a:rPr lang="en"/>
              <a:t>done this is not good why because this table is huge and I only had one entry</a:t>
            </a:r>
            <a:endParaRPr/>
          </a:p>
          <a:p>
            <a:pPr indent="0" lvl="0" marL="0" rtl="0" algn="l">
              <a:spcBef>
                <a:spcPts val="0"/>
              </a:spcBef>
              <a:spcAft>
                <a:spcPts val="0"/>
              </a:spcAft>
              <a:buClr>
                <a:schemeClr val="dk1"/>
              </a:buClr>
              <a:buSzPts val="1100"/>
              <a:buFont typeface="Arial"/>
              <a:buNone/>
            </a:pPr>
            <a:r>
              <a:rPr lang="en"/>
              <a:t>48:38</a:t>
            </a:r>
            <a:endParaRPr/>
          </a:p>
          <a:p>
            <a:pPr indent="0" lvl="0" marL="0" rtl="0" algn="l">
              <a:spcBef>
                <a:spcPts val="0"/>
              </a:spcBef>
              <a:spcAft>
                <a:spcPts val="0"/>
              </a:spcAft>
              <a:buClr>
                <a:schemeClr val="dk1"/>
              </a:buClr>
              <a:buSzPts val="1100"/>
              <a:buFont typeface="Arial"/>
              <a:buNone/>
            </a:pPr>
            <a:r>
              <a:rPr lang="en"/>
              <a:t>and it already exploded to 255 entries if this was a slash6 it would have</a:t>
            </a:r>
            <a:endParaRPr/>
          </a:p>
          <a:p>
            <a:pPr indent="0" lvl="0" marL="0" rtl="0" algn="l">
              <a:spcBef>
                <a:spcPts val="0"/>
              </a:spcBef>
              <a:spcAft>
                <a:spcPts val="0"/>
              </a:spcAft>
              <a:buClr>
                <a:schemeClr val="dk1"/>
              </a:buClr>
              <a:buSzPts val="1100"/>
              <a:buFont typeface="Arial"/>
              <a:buNone/>
            </a:pPr>
            <a:r>
              <a:rPr lang="en"/>
              <a:t>48:44</a:t>
            </a:r>
            <a:endParaRPr/>
          </a:p>
          <a:p>
            <a:pPr indent="0" lvl="0" marL="0" rtl="0" algn="l">
              <a:spcBef>
                <a:spcPts val="0"/>
              </a:spcBef>
              <a:spcAft>
                <a:spcPts val="0"/>
              </a:spcAft>
              <a:buClr>
                <a:schemeClr val="dk1"/>
              </a:buClr>
              <a:buSzPts val="1100"/>
              <a:buFont typeface="Arial"/>
              <a:buNone/>
            </a:pPr>
            <a:r>
              <a:rPr lang="en"/>
              <a:t>exploded to something like 65,000 entries that is way too much to store in Hardware efficiently also what if the</a:t>
            </a:r>
            <a:endParaRPr/>
          </a:p>
          <a:p>
            <a:pPr indent="0" lvl="0" marL="0" rtl="0" algn="l">
              <a:spcBef>
                <a:spcPts val="0"/>
              </a:spcBef>
              <a:spcAft>
                <a:spcPts val="0"/>
              </a:spcAft>
              <a:buClr>
                <a:schemeClr val="dk1"/>
              </a:buClr>
              <a:buSzPts val="1100"/>
              <a:buFont typeface="Arial"/>
              <a:buNone/>
            </a:pPr>
            <a:r>
              <a:rPr lang="en"/>
              <a:t>48:53</a:t>
            </a:r>
            <a:endParaRPr/>
          </a:p>
          <a:p>
            <a:pPr indent="0" lvl="0" marL="0" rtl="0" algn="l">
              <a:spcBef>
                <a:spcPts val="0"/>
              </a:spcBef>
              <a:spcAft>
                <a:spcPts val="0"/>
              </a:spcAft>
              <a:buClr>
                <a:schemeClr val="dk1"/>
              </a:buClr>
              <a:buSzPts val="1100"/>
              <a:buFont typeface="Arial"/>
              <a:buNone/>
            </a:pPr>
            <a:r>
              <a:rPr lang="en"/>
              <a:t>entry changes what if we run a routing protocol and sudden the next HP is no longer five it's six then you have to</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d476ffb65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d476ffb65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49:28</a:t>
            </a:r>
            <a:endParaRPr/>
          </a:p>
          <a:p>
            <a:pPr indent="0" lvl="0" marL="0" rtl="0" algn="l">
              <a:spcBef>
                <a:spcPts val="0"/>
              </a:spcBef>
              <a:spcAft>
                <a:spcPts val="0"/>
              </a:spcAft>
              <a:buClr>
                <a:schemeClr val="dk1"/>
              </a:buClr>
              <a:buSzPts val="1100"/>
              <a:buFont typeface="Arial"/>
              <a:buNone/>
            </a:pPr>
            <a:r>
              <a:rPr lang="en"/>
              <a:t>okay so one thing we have to solve is the fact that multiple entries can match and we briefly mentioned last time but</a:t>
            </a:r>
            <a:endParaRPr/>
          </a:p>
          <a:p>
            <a:pPr indent="0" lvl="0" marL="0" rtl="0" algn="l">
              <a:spcBef>
                <a:spcPts val="0"/>
              </a:spcBef>
              <a:spcAft>
                <a:spcPts val="0"/>
              </a:spcAft>
              <a:buClr>
                <a:schemeClr val="dk1"/>
              </a:buClr>
              <a:buSzPts val="1100"/>
              <a:buFont typeface="Arial"/>
              <a:buNone/>
            </a:pPr>
            <a:r>
              <a:rPr lang="en"/>
              <a:t>49:35</a:t>
            </a:r>
            <a:endParaRPr/>
          </a:p>
          <a:p>
            <a:pPr indent="0" lvl="0" marL="0" rtl="0" algn="l">
              <a:spcBef>
                <a:spcPts val="0"/>
              </a:spcBef>
              <a:spcAft>
                <a:spcPts val="0"/>
              </a:spcAft>
              <a:buClr>
                <a:schemeClr val="dk1"/>
              </a:buClr>
              <a:buSzPts val="1100"/>
              <a:buFont typeface="Arial"/>
              <a:buNone/>
            </a:pPr>
            <a:r>
              <a:rPr lang="en"/>
              <a:t>I'll call it out in more detail now that when multiple entries match you want the</a:t>
            </a:r>
            <a:endParaRPr/>
          </a:p>
          <a:p>
            <a:pPr indent="0" lvl="0" marL="0" rtl="0" algn="l">
              <a:spcBef>
                <a:spcPts val="0"/>
              </a:spcBef>
              <a:spcAft>
                <a:spcPts val="0"/>
              </a:spcAft>
              <a:buClr>
                <a:schemeClr val="dk1"/>
              </a:buClr>
              <a:buSzPts val="1100"/>
              <a:buFont typeface="Arial"/>
              <a:buNone/>
            </a:pPr>
            <a:r>
              <a:rPr lang="en"/>
              <a:t>49:40</a:t>
            </a:r>
            <a:endParaRPr/>
          </a:p>
          <a:p>
            <a:pPr indent="0" lvl="0" marL="0" rtl="0" algn="l">
              <a:spcBef>
                <a:spcPts val="0"/>
              </a:spcBef>
              <a:spcAft>
                <a:spcPts val="0"/>
              </a:spcAft>
              <a:buClr>
                <a:schemeClr val="dk1"/>
              </a:buClr>
              <a:buSzPts val="1100"/>
              <a:buFont typeface="Arial"/>
              <a:buNone/>
            </a:pPr>
            <a:r>
              <a:rPr lang="en"/>
              <a:t>most specific one and what that means is specifically you want something called longest prefix match maybe you've seen</a:t>
            </a:r>
            <a:endParaRPr/>
          </a:p>
          <a:p>
            <a:pPr indent="0" lvl="0" marL="0" rtl="0" algn="l">
              <a:spcBef>
                <a:spcPts val="0"/>
              </a:spcBef>
              <a:spcAft>
                <a:spcPts val="0"/>
              </a:spcAft>
              <a:buClr>
                <a:schemeClr val="dk1"/>
              </a:buClr>
              <a:buSzPts val="1100"/>
              <a:buFont typeface="Arial"/>
              <a:buNone/>
            </a:pPr>
            <a:r>
              <a:rPr lang="en"/>
              <a:t>49:47</a:t>
            </a:r>
            <a:endParaRPr/>
          </a:p>
          <a:p>
            <a:pPr indent="0" lvl="0" marL="0" rtl="0" algn="l">
              <a:spcBef>
                <a:spcPts val="0"/>
              </a:spcBef>
              <a:spcAft>
                <a:spcPts val="0"/>
              </a:spcAft>
              <a:buClr>
                <a:schemeClr val="dk1"/>
              </a:buClr>
              <a:buSzPts val="1100"/>
              <a:buFont typeface="Arial"/>
              <a:buNone/>
            </a:pPr>
            <a:r>
              <a:rPr lang="en"/>
              <a:t>that in some data structures course maybe not I think this is probably the lecture with the most prerequisites that</a:t>
            </a:r>
            <a:endParaRPr/>
          </a:p>
          <a:p>
            <a:pPr indent="0" lvl="0" marL="0" rtl="0" algn="l">
              <a:spcBef>
                <a:spcPts val="0"/>
              </a:spcBef>
              <a:spcAft>
                <a:spcPts val="0"/>
              </a:spcAft>
              <a:buClr>
                <a:schemeClr val="dk1"/>
              </a:buClr>
              <a:buSzPts val="1100"/>
              <a:buFont typeface="Arial"/>
              <a:buNone/>
            </a:pPr>
            <a:r>
              <a:rPr lang="en"/>
              <a:t>49:53</a:t>
            </a:r>
            <a:endParaRPr/>
          </a:p>
          <a:p>
            <a:pPr indent="0" lvl="0" marL="0" rtl="0" algn="l">
              <a:spcBef>
                <a:spcPts val="0"/>
              </a:spcBef>
              <a:spcAft>
                <a:spcPts val="0"/>
              </a:spcAft>
              <a:buClr>
                <a:schemeClr val="dk1"/>
              </a:buClr>
              <a:buSzPts val="1100"/>
              <a:buFont typeface="Arial"/>
              <a:buNone/>
            </a:pPr>
            <a:r>
              <a:rPr lang="en"/>
              <a:t>we've ever built in so that's why I keep calling back to different classes but if you remember at data structures class</a:t>
            </a:r>
            <a:endParaRPr/>
          </a:p>
          <a:p>
            <a:pPr indent="0" lvl="0" marL="0" rtl="0" algn="l">
              <a:spcBef>
                <a:spcPts val="0"/>
              </a:spcBef>
              <a:spcAft>
                <a:spcPts val="0"/>
              </a:spcAft>
              <a:buClr>
                <a:schemeClr val="dk1"/>
              </a:buClr>
              <a:buSzPts val="1100"/>
              <a:buFont typeface="Arial"/>
              <a:buNone/>
            </a:pPr>
            <a:r>
              <a:rPr lang="en"/>
              <a:t>49:59</a:t>
            </a:r>
            <a:endParaRPr/>
          </a:p>
          <a:p>
            <a:pPr indent="0" lvl="0" marL="0" rtl="0" algn="l">
              <a:spcBef>
                <a:spcPts val="0"/>
              </a:spcBef>
              <a:spcAft>
                <a:spcPts val="0"/>
              </a:spcAft>
              <a:buClr>
                <a:schemeClr val="dk1"/>
              </a:buClr>
              <a:buSzPts val="1100"/>
              <a:buFont typeface="Arial"/>
              <a:buNone/>
            </a:pPr>
            <a:r>
              <a:rPr lang="en"/>
              <a:t>you might have seen longest prefix match and if you haven't well I guess it will refresh your memory so the way that you</a:t>
            </a:r>
            <a:endParaRPr/>
          </a:p>
          <a:p>
            <a:pPr indent="0" lvl="0" marL="0" rtl="0" algn="l">
              <a:spcBef>
                <a:spcPts val="0"/>
              </a:spcBef>
              <a:spcAft>
                <a:spcPts val="0"/>
              </a:spcAft>
              <a:buClr>
                <a:schemeClr val="dk1"/>
              </a:buClr>
              <a:buSzPts val="1100"/>
              <a:buFont typeface="Arial"/>
              <a:buNone/>
            </a:pPr>
            <a:r>
              <a:rPr lang="en"/>
              <a:t>50:04</a:t>
            </a:r>
            <a:endParaRPr/>
          </a:p>
          <a:p>
            <a:pPr indent="0" lvl="0" marL="0" rtl="0" algn="l">
              <a:spcBef>
                <a:spcPts val="0"/>
              </a:spcBef>
              <a:spcAft>
                <a:spcPts val="0"/>
              </a:spcAft>
              <a:buClr>
                <a:schemeClr val="dk1"/>
              </a:buClr>
              <a:buSzPts val="1100"/>
              <a:buFont typeface="Arial"/>
              <a:buNone/>
            </a:pPr>
            <a:r>
              <a:rPr lang="en"/>
              <a:t>do longest prefix match is well first of all we can describe the problem you have</a:t>
            </a:r>
            <a:endParaRPr/>
          </a:p>
          <a:p>
            <a:pPr indent="0" lvl="0" marL="0" rtl="0" algn="l">
              <a:spcBef>
                <a:spcPts val="0"/>
              </a:spcBef>
              <a:spcAft>
                <a:spcPts val="0"/>
              </a:spcAft>
              <a:buClr>
                <a:schemeClr val="dk1"/>
              </a:buClr>
              <a:buSzPts val="1100"/>
              <a:buFont typeface="Arial"/>
              <a:buNone/>
            </a:pPr>
            <a:r>
              <a:rPr lang="en"/>
              <a:t>50:11</a:t>
            </a:r>
            <a:endParaRPr/>
          </a:p>
          <a:p>
            <a:pPr indent="0" lvl="0" marL="0" rtl="0" algn="l">
              <a:spcBef>
                <a:spcPts val="0"/>
              </a:spcBef>
              <a:spcAft>
                <a:spcPts val="0"/>
              </a:spcAft>
              <a:buClr>
                <a:schemeClr val="dk1"/>
              </a:buClr>
              <a:buSzPts val="1100"/>
              <a:buFont typeface="Arial"/>
              <a:buNone/>
            </a:pPr>
            <a:r>
              <a:rPr lang="en"/>
              <a:t>a destination IP it's fully filled out right when you fill in the destination IP it's a full address you're not</a:t>
            </a:r>
            <a:endParaRPr/>
          </a:p>
          <a:p>
            <a:pPr indent="0" lvl="0" marL="0" rtl="0" algn="l">
              <a:spcBef>
                <a:spcPts val="0"/>
              </a:spcBef>
              <a:spcAft>
                <a:spcPts val="0"/>
              </a:spcAft>
              <a:buClr>
                <a:schemeClr val="dk1"/>
              </a:buClr>
              <a:buSzPts val="1100"/>
              <a:buFont typeface="Arial"/>
              <a:buNone/>
            </a:pPr>
            <a:r>
              <a:rPr lang="en"/>
              <a:t>50:17</a:t>
            </a:r>
            <a:endParaRPr/>
          </a:p>
          <a:p>
            <a:pPr indent="0" lvl="0" marL="0" rtl="0" algn="l">
              <a:spcBef>
                <a:spcPts val="0"/>
              </a:spcBef>
              <a:spcAft>
                <a:spcPts val="0"/>
              </a:spcAft>
              <a:buClr>
                <a:schemeClr val="dk1"/>
              </a:buClr>
              <a:buSzPts val="1100"/>
              <a:buFont typeface="Arial"/>
              <a:buNone/>
            </a:pPr>
            <a:r>
              <a:rPr lang="en"/>
              <a:t>sending packets to a range you're sending a packet to a specific destination so the destination has all</a:t>
            </a:r>
            <a:endParaRPr/>
          </a:p>
          <a:p>
            <a:pPr indent="0" lvl="0" marL="0" rtl="0" algn="l">
              <a:spcBef>
                <a:spcPts val="0"/>
              </a:spcBef>
              <a:spcAft>
                <a:spcPts val="0"/>
              </a:spcAft>
              <a:buClr>
                <a:schemeClr val="dk1"/>
              </a:buClr>
              <a:buSzPts val="1100"/>
              <a:buFont typeface="Arial"/>
              <a:buNone/>
            </a:pPr>
            <a:r>
              <a:rPr lang="en"/>
              <a:t>50:24</a:t>
            </a:r>
            <a:endParaRPr/>
          </a:p>
          <a:p>
            <a:pPr indent="0" lvl="0" marL="0" rtl="0" algn="l">
              <a:spcBef>
                <a:spcPts val="0"/>
              </a:spcBef>
              <a:spcAft>
                <a:spcPts val="0"/>
              </a:spcAft>
              <a:buClr>
                <a:schemeClr val="dk1"/>
              </a:buClr>
              <a:buSzPts val="1100"/>
              <a:buFont typeface="Arial"/>
              <a:buNone/>
            </a:pPr>
            <a:r>
              <a:rPr lang="en"/>
              <a:t>32 bits filled out assuming ipv4 so to find the longest prefix match first find</a:t>
            </a:r>
            <a:endParaRPr/>
          </a:p>
          <a:p>
            <a:pPr indent="0" lvl="0" marL="0" rtl="0" algn="l">
              <a:spcBef>
                <a:spcPts val="0"/>
              </a:spcBef>
              <a:spcAft>
                <a:spcPts val="0"/>
              </a:spcAft>
              <a:buClr>
                <a:schemeClr val="dk1"/>
              </a:buClr>
              <a:buSzPts val="1100"/>
              <a:buFont typeface="Arial"/>
              <a:buNone/>
            </a:pPr>
            <a:r>
              <a:rPr lang="en"/>
              <a:t>50:31</a:t>
            </a:r>
            <a:endParaRPr/>
          </a:p>
          <a:p>
            <a:pPr indent="0" lvl="0" marL="0" rtl="0" algn="l">
              <a:spcBef>
                <a:spcPts val="0"/>
              </a:spcBef>
              <a:spcAft>
                <a:spcPts val="0"/>
              </a:spcAft>
              <a:buClr>
                <a:schemeClr val="dk1"/>
              </a:buClr>
              <a:buSzPts val="1100"/>
              <a:buFont typeface="Arial"/>
              <a:buNone/>
            </a:pPr>
            <a:r>
              <a:rPr lang="en"/>
              <a:t>all the prefix matches and what that means is try and figure out which ranges</a:t>
            </a:r>
            <a:endParaRPr/>
          </a:p>
          <a:p>
            <a:pPr indent="0" lvl="0" marL="0" rtl="0" algn="l">
              <a:spcBef>
                <a:spcPts val="0"/>
              </a:spcBef>
              <a:spcAft>
                <a:spcPts val="0"/>
              </a:spcAft>
              <a:buClr>
                <a:schemeClr val="dk1"/>
              </a:buClr>
              <a:buSzPts val="1100"/>
              <a:buFont typeface="Arial"/>
              <a:buNone/>
            </a:pPr>
            <a:r>
              <a:rPr lang="en"/>
              <a:t>50:36</a:t>
            </a:r>
            <a:endParaRPr/>
          </a:p>
          <a:p>
            <a:pPr indent="0" lvl="0" marL="0" rtl="0" algn="l">
              <a:spcBef>
                <a:spcPts val="0"/>
              </a:spcBef>
              <a:spcAft>
                <a:spcPts val="0"/>
              </a:spcAft>
              <a:buClr>
                <a:schemeClr val="dk1"/>
              </a:buClr>
              <a:buSzPts val="1100"/>
              <a:buFont typeface="Arial"/>
              <a:buNone/>
            </a:pPr>
            <a:r>
              <a:rPr lang="en"/>
              <a:t>this destination falls into so what I've written out here is instead of writing slash notation I've written out the</a:t>
            </a:r>
            <a:endParaRPr/>
          </a:p>
          <a:p>
            <a:pPr indent="0" lvl="0" marL="0" rtl="0" algn="l">
              <a:spcBef>
                <a:spcPts val="0"/>
              </a:spcBef>
              <a:spcAft>
                <a:spcPts val="0"/>
              </a:spcAft>
              <a:buClr>
                <a:schemeClr val="dk1"/>
              </a:buClr>
              <a:buSzPts val="1100"/>
              <a:buFont typeface="Arial"/>
              <a:buNone/>
            </a:pPr>
            <a:r>
              <a:rPr lang="en"/>
              <a:t>50:42</a:t>
            </a:r>
            <a:endParaRPr/>
          </a:p>
          <a:p>
            <a:pPr indent="0" lvl="0" marL="0" rtl="0" algn="l">
              <a:spcBef>
                <a:spcPts val="0"/>
              </a:spcBef>
              <a:spcAft>
                <a:spcPts val="0"/>
              </a:spcAft>
              <a:buClr>
                <a:schemeClr val="dk1"/>
              </a:buClr>
              <a:buSzPts val="1100"/>
              <a:buFont typeface="Arial"/>
              <a:buNone/>
            </a:pPr>
            <a:r>
              <a:rPr lang="en"/>
              <a:t>range by writing the top bits and then these bottom bits that are dots they can</a:t>
            </a:r>
            <a:endParaRPr/>
          </a:p>
          <a:p>
            <a:pPr indent="0" lvl="0" marL="0" rtl="0" algn="l">
              <a:spcBef>
                <a:spcPts val="0"/>
              </a:spcBef>
              <a:spcAft>
                <a:spcPts val="0"/>
              </a:spcAft>
              <a:buClr>
                <a:schemeClr val="dk1"/>
              </a:buClr>
              <a:buSzPts val="1100"/>
              <a:buFont typeface="Arial"/>
              <a:buNone/>
            </a:pPr>
            <a:r>
              <a:rPr lang="en"/>
              <a:t>50:47</a:t>
            </a:r>
            <a:endParaRPr/>
          </a:p>
          <a:p>
            <a:pPr indent="0" lvl="0" marL="0" rtl="0" algn="l">
              <a:spcBef>
                <a:spcPts val="0"/>
              </a:spcBef>
              <a:spcAft>
                <a:spcPts val="0"/>
              </a:spcAft>
              <a:buClr>
                <a:schemeClr val="dk1"/>
              </a:buClr>
              <a:buSzPts val="1100"/>
              <a:buFont typeface="Arial"/>
              <a:buNone/>
            </a:pPr>
            <a:r>
              <a:rPr lang="en"/>
              <a:t>range anywhere from all zeros to all ones so this thing that I've written here that is an IP range you can fill</a:t>
            </a:r>
            <a:endParaRPr/>
          </a:p>
          <a:p>
            <a:pPr indent="0" lvl="0" marL="0" rtl="0" algn="l">
              <a:spcBef>
                <a:spcPts val="0"/>
              </a:spcBef>
              <a:spcAft>
                <a:spcPts val="0"/>
              </a:spcAft>
              <a:buClr>
                <a:schemeClr val="dk1"/>
              </a:buClr>
              <a:buSzPts val="1100"/>
              <a:buFont typeface="Arial"/>
              <a:buNone/>
            </a:pPr>
            <a:r>
              <a:rPr lang="en"/>
              <a:t>50:55</a:t>
            </a:r>
            <a:endParaRPr/>
          </a:p>
          <a:p>
            <a:pPr indent="0" lvl="0" marL="0" rtl="0" algn="l">
              <a:spcBef>
                <a:spcPts val="0"/>
              </a:spcBef>
              <a:spcAft>
                <a:spcPts val="0"/>
              </a:spcAft>
              <a:buClr>
                <a:schemeClr val="dk1"/>
              </a:buClr>
              <a:buSzPts val="1100"/>
              <a:buFont typeface="Arial"/>
              <a:buNone/>
            </a:pPr>
            <a:r>
              <a:rPr lang="en"/>
              <a:t>these dots with all zeros you can fill them with all ones you can fill them with something in between whatever you</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ed476ffb65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ed476ffb65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naive and it's</a:t>
            </a:r>
            <a:endParaRPr/>
          </a:p>
          <a:p>
            <a:pPr indent="0" lvl="0" marL="0" rtl="0" algn="l">
              <a:spcBef>
                <a:spcPts val="0"/>
              </a:spcBef>
              <a:spcAft>
                <a:spcPts val="0"/>
              </a:spcAft>
              <a:buClr>
                <a:schemeClr val="dk1"/>
              </a:buClr>
              <a:buSzPts val="1100"/>
              <a:buFont typeface="Arial"/>
              <a:buNone/>
            </a:pPr>
            <a:r>
              <a:rPr lang="en"/>
              <a:t>53:11</a:t>
            </a:r>
            <a:endParaRPr/>
          </a:p>
          <a:p>
            <a:pPr indent="0" lvl="0" marL="0" rtl="0" algn="l">
              <a:spcBef>
                <a:spcPts val="0"/>
              </a:spcBef>
              <a:spcAft>
                <a:spcPts val="0"/>
              </a:spcAft>
              <a:buClr>
                <a:schemeClr val="dk1"/>
              </a:buClr>
              <a:buSzPts val="1100"/>
              <a:buFont typeface="Arial"/>
              <a:buNone/>
            </a:pPr>
            <a:r>
              <a:rPr lang="en"/>
              <a:t>slow so what we did out loud was we went to every single table one table entry</a:t>
            </a:r>
            <a:endParaRPr/>
          </a:p>
          <a:p>
            <a:pPr indent="0" lvl="0" marL="0" rtl="0" algn="l">
              <a:spcBef>
                <a:spcPts val="0"/>
              </a:spcBef>
              <a:spcAft>
                <a:spcPts val="0"/>
              </a:spcAft>
              <a:buClr>
                <a:schemeClr val="dk1"/>
              </a:buClr>
              <a:buSzPts val="1100"/>
              <a:buFont typeface="Arial"/>
              <a:buNone/>
            </a:pPr>
            <a:r>
              <a:rPr lang="en"/>
              <a:t>53:17</a:t>
            </a:r>
            <a:endParaRPr/>
          </a:p>
          <a:p>
            <a:pPr indent="0" lvl="0" marL="0" rtl="0" algn="l">
              <a:spcBef>
                <a:spcPts val="0"/>
              </a:spcBef>
              <a:spcAft>
                <a:spcPts val="0"/>
              </a:spcAft>
              <a:buClr>
                <a:schemeClr val="dk1"/>
              </a:buClr>
              <a:buSzPts val="1100"/>
              <a:buFont typeface="Arial"/>
              <a:buNone/>
            </a:pPr>
            <a:r>
              <a:rPr lang="en"/>
              <a:t>one by one we checked the bits and if they matched we highlighted it in green</a:t>
            </a:r>
            <a:endParaRPr/>
          </a:p>
          <a:p>
            <a:pPr indent="0" lvl="0" marL="0" rtl="0" algn="l">
              <a:spcBef>
                <a:spcPts val="0"/>
              </a:spcBef>
              <a:spcAft>
                <a:spcPts val="0"/>
              </a:spcAft>
              <a:buClr>
                <a:schemeClr val="dk1"/>
              </a:buClr>
              <a:buSzPts val="1100"/>
              <a:buFont typeface="Arial"/>
              <a:buNone/>
            </a:pPr>
            <a:r>
              <a:rPr lang="en"/>
              <a:t>53:22</a:t>
            </a:r>
            <a:endParaRPr/>
          </a:p>
          <a:p>
            <a:pPr indent="0" lvl="0" marL="0" rtl="0" algn="l">
              <a:spcBef>
                <a:spcPts val="0"/>
              </a:spcBef>
              <a:spcAft>
                <a:spcPts val="0"/>
              </a:spcAft>
              <a:buClr>
                <a:schemeClr val="dk1"/>
              </a:buClr>
              <a:buSzPts val="1100"/>
              <a:buFont typeface="Arial"/>
              <a:buNone/>
            </a:pPr>
            <a:r>
              <a:rPr lang="en"/>
              <a:t>and then we picked the longest one so we went to table entry one we compared all of these bits okay they match and then</a:t>
            </a:r>
            <a:endParaRPr/>
          </a:p>
          <a:p>
            <a:pPr indent="0" lvl="0" marL="0" rtl="0" algn="l">
              <a:spcBef>
                <a:spcPts val="0"/>
              </a:spcBef>
              <a:spcAft>
                <a:spcPts val="0"/>
              </a:spcAft>
              <a:buClr>
                <a:schemeClr val="dk1"/>
              </a:buClr>
              <a:buSzPts val="1100"/>
              <a:buFont typeface="Arial"/>
              <a:buNone/>
            </a:pPr>
            <a:r>
              <a:rPr lang="en"/>
              <a:t>53:28</a:t>
            </a:r>
            <a:endParaRPr/>
          </a:p>
          <a:p>
            <a:pPr indent="0" lvl="0" marL="0" rtl="0" algn="l">
              <a:spcBef>
                <a:spcPts val="0"/>
              </a:spcBef>
              <a:spcAft>
                <a:spcPts val="0"/>
              </a:spcAft>
              <a:buClr>
                <a:schemeClr val="dk1"/>
              </a:buClr>
              <a:buSzPts val="1100"/>
              <a:buFont typeface="Arial"/>
              <a:buNone/>
            </a:pPr>
            <a:r>
              <a:rPr lang="en"/>
              <a:t>we went here and we compared them all okay they match and then we went here okay no match no match so we got two</a:t>
            </a:r>
            <a:endParaRPr/>
          </a:p>
          <a:p>
            <a:pPr indent="0" lvl="0" marL="0" rtl="0" algn="l">
              <a:spcBef>
                <a:spcPts val="0"/>
              </a:spcBef>
              <a:spcAft>
                <a:spcPts val="0"/>
              </a:spcAft>
              <a:buClr>
                <a:schemeClr val="dk1"/>
              </a:buClr>
              <a:buSzPts val="1100"/>
              <a:buFont typeface="Arial"/>
              <a:buNone/>
            </a:pPr>
            <a:r>
              <a:rPr lang="en"/>
              <a:t>53:34</a:t>
            </a:r>
            <a:endParaRPr/>
          </a:p>
          <a:p>
            <a:pPr indent="0" lvl="0" marL="0" rtl="0" algn="l">
              <a:spcBef>
                <a:spcPts val="0"/>
              </a:spcBef>
              <a:spcAft>
                <a:spcPts val="0"/>
              </a:spcAft>
              <a:buClr>
                <a:schemeClr val="dk1"/>
              </a:buClr>
              <a:buSzPts val="1100"/>
              <a:buFont typeface="Arial"/>
              <a:buNone/>
            </a:pPr>
            <a:r>
              <a:rPr lang="en"/>
              <a:t>entries then we pick the longest one that will work but it's slow in fact you</a:t>
            </a:r>
            <a:endParaRPr/>
          </a:p>
          <a:p>
            <a:pPr indent="0" lvl="0" marL="0" rtl="0" algn="l">
              <a:spcBef>
                <a:spcPts val="0"/>
              </a:spcBef>
              <a:spcAft>
                <a:spcPts val="0"/>
              </a:spcAft>
              <a:buClr>
                <a:schemeClr val="dk1"/>
              </a:buClr>
              <a:buSzPts val="1100"/>
              <a:buFont typeface="Arial"/>
              <a:buNone/>
            </a:pPr>
            <a:r>
              <a:rPr lang="en"/>
              <a:t>53:39</a:t>
            </a:r>
            <a:endParaRPr/>
          </a:p>
          <a:p>
            <a:pPr indent="0" lvl="0" marL="0" rtl="0" algn="l">
              <a:spcBef>
                <a:spcPts val="0"/>
              </a:spcBef>
              <a:spcAft>
                <a:spcPts val="0"/>
              </a:spcAft>
              <a:buClr>
                <a:schemeClr val="dk1"/>
              </a:buClr>
              <a:buSzPts val="1100"/>
              <a:buFont typeface="Arial"/>
              <a:buNone/>
            </a:pPr>
            <a:r>
              <a:rPr lang="en"/>
              <a:t>have to scan every single entry and if this table has hundreds of entries that means every packet that you process</a:t>
            </a:r>
            <a:endParaRPr/>
          </a:p>
          <a:p>
            <a:pPr indent="0" lvl="0" marL="0" rtl="0" algn="l">
              <a:spcBef>
                <a:spcPts val="0"/>
              </a:spcBef>
              <a:spcAft>
                <a:spcPts val="0"/>
              </a:spcAft>
              <a:buClr>
                <a:schemeClr val="dk1"/>
              </a:buClr>
              <a:buSzPts val="1100"/>
              <a:buFont typeface="Arial"/>
              <a:buNone/>
            </a:pPr>
            <a:r>
              <a:rPr lang="en"/>
              <a:t>53:47</a:t>
            </a:r>
            <a:endParaRPr/>
          </a:p>
          <a:p>
            <a:pPr indent="0" lvl="0" marL="0" rtl="0" algn="l">
              <a:spcBef>
                <a:spcPts val="0"/>
              </a:spcBef>
              <a:spcAft>
                <a:spcPts val="0"/>
              </a:spcAft>
              <a:buClr>
                <a:schemeClr val="dk1"/>
              </a:buClr>
              <a:buSzPts val="1100"/>
              <a:buFont typeface="Arial"/>
              <a:buNone/>
            </a:pPr>
            <a:r>
              <a:rPr lang="en"/>
              <a:t>requires scanning hundreds of entries that is too slow it will work but it's</a:t>
            </a:r>
            <a:endParaRPr/>
          </a:p>
          <a:p>
            <a:pPr indent="0" lvl="0" marL="0" rtl="0" algn="l">
              <a:spcBef>
                <a:spcPts val="0"/>
              </a:spcBef>
              <a:spcAft>
                <a:spcPts val="0"/>
              </a:spcAft>
              <a:buClr>
                <a:schemeClr val="dk1"/>
              </a:buClr>
              <a:buSzPts val="1100"/>
              <a:buFont typeface="Arial"/>
              <a:buNone/>
            </a:pPr>
            <a:r>
              <a:rPr lang="en"/>
              <a:t>53:52</a:t>
            </a:r>
            <a:endParaRPr/>
          </a:p>
          <a:p>
            <a:pPr indent="0" lvl="0" marL="0" rtl="0" algn="l">
              <a:spcBef>
                <a:spcPts val="0"/>
              </a:spcBef>
              <a:spcAft>
                <a:spcPts val="0"/>
              </a:spcAft>
              <a:buClr>
                <a:schemeClr val="dk1"/>
              </a:buClr>
              <a:buSzPts val="1100"/>
              <a:buFont typeface="Arial"/>
              <a:buNone/>
            </a:pPr>
            <a:r>
              <a:rPr lang="en"/>
              <a:t>too slow we cannot be scanning through the whole t table for every single</a:t>
            </a:r>
            <a:endParaRPr/>
          </a:p>
          <a:p>
            <a:pPr indent="0" lvl="0" marL="0" rtl="0" algn="l">
              <a:spcBef>
                <a:spcPts val="0"/>
              </a:spcBef>
              <a:spcAft>
                <a:spcPts val="0"/>
              </a:spcAft>
              <a:buClr>
                <a:schemeClr val="dk1"/>
              </a:buClr>
              <a:buSzPts val="1100"/>
              <a:buFont typeface="Arial"/>
              <a:buNone/>
            </a:pPr>
            <a:r>
              <a:rPr lang="en"/>
              <a:t>53:58</a:t>
            </a:r>
            <a:endParaRPr/>
          </a:p>
          <a:p>
            <a:pPr indent="0" lvl="0" marL="0" rtl="0" algn="l">
              <a:spcBef>
                <a:spcPts val="0"/>
              </a:spcBef>
              <a:spcAft>
                <a:spcPts val="0"/>
              </a:spcAft>
              <a:buClr>
                <a:schemeClr val="dk1"/>
              </a:buClr>
              <a:buSzPts val="1100"/>
              <a:buFont typeface="Arial"/>
              <a:buNone/>
            </a:pPr>
            <a:r>
              <a:rPr lang="en"/>
              <a:t>packet that comes in when we're receiving the order of billions of packets per second this is not workable</a:t>
            </a:r>
            <a:endParaRPr/>
          </a:p>
          <a:p>
            <a:pPr indent="0" lvl="0" marL="0" rtl="0" algn="l">
              <a:spcBef>
                <a:spcPts val="0"/>
              </a:spcBef>
              <a:spcAft>
                <a:spcPts val="0"/>
              </a:spcAft>
              <a:buClr>
                <a:schemeClr val="dk1"/>
              </a:buClr>
              <a:buSzPts val="1100"/>
              <a:buFont typeface="Arial"/>
              <a:buNone/>
            </a:pPr>
            <a:r>
              <a:rPr lang="en"/>
              <a:t>54:04</a:t>
            </a:r>
            <a:endParaRPr/>
          </a:p>
          <a:p>
            <a:pPr indent="0" lvl="0" marL="0" rtl="0" algn="l">
              <a:spcBef>
                <a:spcPts val="0"/>
              </a:spcBef>
              <a:spcAft>
                <a:spcPts val="0"/>
              </a:spcAft>
              <a:buClr>
                <a:schemeClr val="dk1"/>
              </a:buClr>
              <a:buSzPts val="1100"/>
              <a:buFont typeface="Arial"/>
              <a:buNone/>
            </a:pPr>
            <a:r>
              <a:rPr lang="en"/>
              <a:t>even in Hardware so we need to be more clever so that's what we're going to do</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ed476ffb65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ed476ffb65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if you haven't taken 61b this might be new I'll explain it if you have maybe this</a:t>
            </a:r>
            <a:endParaRPr/>
          </a:p>
          <a:p>
            <a:pPr indent="0" lvl="0" marL="0" rtl="0" algn="l">
              <a:spcBef>
                <a:spcPts val="0"/>
              </a:spcBef>
              <a:spcAft>
                <a:spcPts val="0"/>
              </a:spcAft>
              <a:buClr>
                <a:schemeClr val="dk1"/>
              </a:buClr>
              <a:buSzPts val="1100"/>
              <a:buFont typeface="Arial"/>
              <a:buNone/>
            </a:pPr>
            <a:r>
              <a:rPr lang="en"/>
              <a:t>54:23</a:t>
            </a:r>
            <a:endParaRPr/>
          </a:p>
          <a:p>
            <a:pPr indent="0" lvl="0" marL="0" rtl="0" algn="l">
              <a:spcBef>
                <a:spcPts val="0"/>
              </a:spcBef>
              <a:spcAft>
                <a:spcPts val="0"/>
              </a:spcAft>
              <a:buClr>
                <a:schemeClr val="dk1"/>
              </a:buClr>
              <a:buSzPts val="1100"/>
              <a:buFont typeface="Arial"/>
              <a:buNone/>
            </a:pPr>
            <a:r>
              <a:rPr lang="en"/>
              <a:t>looks familiar there is actually a very cool data structure that lets you store</a:t>
            </a:r>
            <a:endParaRPr/>
          </a:p>
          <a:p>
            <a:pPr indent="0" lvl="0" marL="0" rtl="0" algn="l">
              <a:spcBef>
                <a:spcPts val="0"/>
              </a:spcBef>
              <a:spcAft>
                <a:spcPts val="0"/>
              </a:spcAft>
              <a:buClr>
                <a:schemeClr val="dk1"/>
              </a:buClr>
              <a:buSzPts val="1100"/>
              <a:buFont typeface="Arial"/>
              <a:buNone/>
            </a:pPr>
            <a:r>
              <a:rPr lang="en"/>
              <a:t>54:28</a:t>
            </a:r>
            <a:endParaRPr/>
          </a:p>
          <a:p>
            <a:pPr indent="0" lvl="0" marL="0" rtl="0" algn="l">
              <a:spcBef>
                <a:spcPts val="0"/>
              </a:spcBef>
              <a:spcAft>
                <a:spcPts val="0"/>
              </a:spcAft>
              <a:buClr>
                <a:schemeClr val="dk1"/>
              </a:buClr>
              <a:buSzPts val="1100"/>
              <a:buFont typeface="Arial"/>
              <a:buNone/>
            </a:pPr>
            <a:r>
              <a:rPr lang="en"/>
              <a:t>key value pairs like maps and it's also very good at longest prefix match so it</a:t>
            </a:r>
            <a:endParaRPr/>
          </a:p>
          <a:p>
            <a:pPr indent="0" lvl="0" marL="0" rtl="0" algn="l">
              <a:spcBef>
                <a:spcPts val="0"/>
              </a:spcBef>
              <a:spcAft>
                <a:spcPts val="0"/>
              </a:spcAft>
              <a:buClr>
                <a:schemeClr val="dk1"/>
              </a:buClr>
              <a:buSzPts val="1100"/>
              <a:buFont typeface="Arial"/>
              <a:buNone/>
            </a:pPr>
            <a:r>
              <a:rPr lang="en"/>
              <a:t>54:33</a:t>
            </a:r>
            <a:endParaRPr/>
          </a:p>
          <a:p>
            <a:pPr indent="0" lvl="0" marL="0" rtl="0" algn="l">
              <a:spcBef>
                <a:spcPts val="0"/>
              </a:spcBef>
              <a:spcAft>
                <a:spcPts val="0"/>
              </a:spcAft>
              <a:buClr>
                <a:schemeClr val="dk1"/>
              </a:buClr>
              <a:buSzPts val="1100"/>
              <a:buFont typeface="Arial"/>
              <a:buNone/>
            </a:pPr>
            <a:r>
              <a:rPr lang="en"/>
              <a:t>checks off both of the things we want our forwarding table remember it's a key value pair uh table right these are the</a:t>
            </a:r>
            <a:endParaRPr/>
          </a:p>
          <a:p>
            <a:pPr indent="0" lvl="0" marL="0" rtl="0" algn="l">
              <a:spcBef>
                <a:spcPts val="0"/>
              </a:spcBef>
              <a:spcAft>
                <a:spcPts val="0"/>
              </a:spcAft>
              <a:buClr>
                <a:schemeClr val="dk1"/>
              </a:buClr>
              <a:buSzPts val="1100"/>
              <a:buFont typeface="Arial"/>
              <a:buNone/>
            </a:pPr>
            <a:r>
              <a:rPr lang="en"/>
              <a:t>54:41</a:t>
            </a:r>
            <a:endParaRPr/>
          </a:p>
          <a:p>
            <a:pPr indent="0" lvl="0" marL="0" rtl="0" algn="l">
              <a:spcBef>
                <a:spcPts val="0"/>
              </a:spcBef>
              <a:spcAft>
                <a:spcPts val="0"/>
              </a:spcAft>
              <a:buClr>
                <a:schemeClr val="dk1"/>
              </a:buClr>
              <a:buSzPts val="1100"/>
              <a:buFont typeface="Arial"/>
              <a:buNone/>
            </a:pPr>
            <a:r>
              <a:rPr lang="en"/>
              <a:t>keys these are the values so we want a key value pair sometimes called a dictionary or a map and guess what one</a:t>
            </a:r>
            <a:endParaRPr/>
          </a:p>
          <a:p>
            <a:pPr indent="0" lvl="0" marL="0" rtl="0" algn="l">
              <a:spcBef>
                <a:spcPts val="0"/>
              </a:spcBef>
              <a:spcAft>
                <a:spcPts val="0"/>
              </a:spcAft>
              <a:buClr>
                <a:schemeClr val="dk1"/>
              </a:buClr>
              <a:buSzPts val="1100"/>
              <a:buFont typeface="Arial"/>
              <a:buNone/>
            </a:pPr>
            <a:r>
              <a:rPr lang="en"/>
              <a:t>54:49</a:t>
            </a:r>
            <a:endParaRPr/>
          </a:p>
          <a:p>
            <a:pPr indent="0" lvl="0" marL="0" rtl="0" algn="l">
              <a:spcBef>
                <a:spcPts val="0"/>
              </a:spcBef>
              <a:spcAft>
                <a:spcPts val="0"/>
              </a:spcAft>
              <a:buClr>
                <a:schemeClr val="dk1"/>
              </a:buClr>
              <a:buSzPts val="1100"/>
              <a:buFont typeface="Arial"/>
              <a:buNone/>
            </a:pPr>
            <a:r>
              <a:rPr lang="en"/>
              <a:t>possible way to store it is using this data structure and this data structure also happens to be very good at longest</a:t>
            </a:r>
            <a:endParaRPr/>
          </a:p>
          <a:p>
            <a:pPr indent="0" lvl="0" marL="0" rtl="0" algn="l">
              <a:spcBef>
                <a:spcPts val="0"/>
              </a:spcBef>
              <a:spcAft>
                <a:spcPts val="0"/>
              </a:spcAft>
              <a:buClr>
                <a:schemeClr val="dk1"/>
              </a:buClr>
              <a:buSzPts val="1100"/>
              <a:buFont typeface="Arial"/>
              <a:buNone/>
            </a:pPr>
            <a:r>
              <a:rPr lang="en"/>
              <a:t>54:55</a:t>
            </a:r>
            <a:endParaRPr/>
          </a:p>
          <a:p>
            <a:pPr indent="0" lvl="0" marL="0" rtl="0" algn="l">
              <a:spcBef>
                <a:spcPts val="0"/>
              </a:spcBef>
              <a:spcAft>
                <a:spcPts val="0"/>
              </a:spcAft>
              <a:buClr>
                <a:schemeClr val="dk1"/>
              </a:buClr>
              <a:buSzPts val="1100"/>
              <a:buFont typeface="Arial"/>
              <a:buNone/>
            </a:pPr>
            <a:r>
              <a:rPr lang="en"/>
              <a:t>prefix match which is exactly the problem we're trying to solve so taking inspiration from cs61b there is a data</a:t>
            </a:r>
            <a:endParaRPr/>
          </a:p>
          <a:p>
            <a:pPr indent="0" lvl="0" marL="0" rtl="0" algn="l">
              <a:spcBef>
                <a:spcPts val="0"/>
              </a:spcBef>
              <a:spcAft>
                <a:spcPts val="0"/>
              </a:spcAft>
              <a:buClr>
                <a:schemeClr val="dk1"/>
              </a:buClr>
              <a:buSzPts val="1100"/>
              <a:buFont typeface="Arial"/>
              <a:buNone/>
            </a:pPr>
            <a:r>
              <a:rPr lang="en"/>
              <a:t>55:02</a:t>
            </a:r>
            <a:endParaRPr/>
          </a:p>
          <a:p>
            <a:pPr indent="0" lvl="0" marL="0" rtl="0" algn="l">
              <a:spcBef>
                <a:spcPts val="0"/>
              </a:spcBef>
              <a:spcAft>
                <a:spcPts val="0"/>
              </a:spcAft>
              <a:buClr>
                <a:schemeClr val="dk1"/>
              </a:buClr>
              <a:buSzPts val="1100"/>
              <a:buFont typeface="Arial"/>
              <a:buNone/>
            </a:pPr>
            <a:r>
              <a:rPr lang="en"/>
              <a:t>structure that solves all of the problems for us and it's called a try this is one of the more obscure data</a:t>
            </a:r>
            <a:endParaRPr/>
          </a:p>
          <a:p>
            <a:pPr indent="0" lvl="0" marL="0" rtl="0" algn="l">
              <a:spcBef>
                <a:spcPts val="0"/>
              </a:spcBef>
              <a:spcAft>
                <a:spcPts val="0"/>
              </a:spcAft>
              <a:buClr>
                <a:schemeClr val="dk1"/>
              </a:buClr>
              <a:buSzPts val="1100"/>
              <a:buFont typeface="Arial"/>
              <a:buNone/>
            </a:pPr>
            <a:r>
              <a:rPr lang="en"/>
              <a:t>55:08</a:t>
            </a:r>
            <a:endParaRPr/>
          </a:p>
          <a:p>
            <a:pPr indent="0" lvl="0" marL="0" rtl="0" algn="l">
              <a:spcBef>
                <a:spcPts val="0"/>
              </a:spcBef>
              <a:spcAft>
                <a:spcPts val="0"/>
              </a:spcAft>
              <a:buClr>
                <a:schemeClr val="dk1"/>
              </a:buClr>
              <a:buSzPts val="1100"/>
              <a:buFont typeface="Arial"/>
              <a:buNone/>
            </a:pPr>
            <a:r>
              <a:rPr lang="en"/>
              <a:t>structures so it's not like a binary search tree or a hashmap those are famous this is a more obscure cousin but</a:t>
            </a:r>
            <a:endParaRPr/>
          </a:p>
          <a:p>
            <a:pPr indent="0" lvl="0" marL="0" rtl="0" algn="l">
              <a:spcBef>
                <a:spcPts val="0"/>
              </a:spcBef>
              <a:spcAft>
                <a:spcPts val="0"/>
              </a:spcAft>
              <a:buClr>
                <a:schemeClr val="dk1"/>
              </a:buClr>
              <a:buSzPts val="1100"/>
              <a:buFont typeface="Arial"/>
              <a:buNone/>
            </a:pPr>
            <a:r>
              <a:rPr lang="en"/>
              <a:t>55:14</a:t>
            </a:r>
            <a:endParaRPr/>
          </a:p>
          <a:p>
            <a:pPr indent="0" lvl="0" marL="0" rtl="0" algn="l">
              <a:spcBef>
                <a:spcPts val="0"/>
              </a:spcBef>
              <a:spcAft>
                <a:spcPts val="0"/>
              </a:spcAft>
              <a:buClr>
                <a:schemeClr val="dk1"/>
              </a:buClr>
              <a:buSzPts val="1100"/>
              <a:buFont typeface="Arial"/>
              <a:buNone/>
            </a:pPr>
            <a:r>
              <a:rPr lang="en"/>
              <a:t>it's very good at one thing and the one thing it's very good at is exactly the</a:t>
            </a:r>
            <a:endParaRPr/>
          </a:p>
          <a:p>
            <a:pPr indent="0" lvl="0" marL="0" rtl="0" algn="l">
              <a:spcBef>
                <a:spcPts val="0"/>
              </a:spcBef>
              <a:spcAft>
                <a:spcPts val="0"/>
              </a:spcAft>
              <a:buClr>
                <a:schemeClr val="dk1"/>
              </a:buClr>
              <a:buSzPts val="1100"/>
              <a:buFont typeface="Arial"/>
              <a:buNone/>
            </a:pPr>
            <a:r>
              <a:rPr lang="en"/>
              <a:t>55:19</a:t>
            </a:r>
            <a:endParaRPr/>
          </a:p>
          <a:p>
            <a:pPr indent="0" lvl="0" marL="0" rtl="0" algn="l">
              <a:spcBef>
                <a:spcPts val="0"/>
              </a:spcBef>
              <a:spcAft>
                <a:spcPts val="0"/>
              </a:spcAft>
              <a:buClr>
                <a:schemeClr val="dk1"/>
              </a:buClr>
              <a:buSzPts val="1100"/>
              <a:buFont typeface="Arial"/>
              <a:buNone/>
            </a:pPr>
            <a:r>
              <a:rPr lang="en"/>
              <a:t>thing we need so let's use this guy so how do you build a try let's take a 61b</a:t>
            </a:r>
            <a:endParaRPr/>
          </a:p>
          <a:p>
            <a:pPr indent="0" lvl="0" marL="0" rtl="0" algn="l">
              <a:spcBef>
                <a:spcPts val="0"/>
              </a:spcBef>
              <a:spcAft>
                <a:spcPts val="0"/>
              </a:spcAft>
              <a:buClr>
                <a:schemeClr val="dk1"/>
              </a:buClr>
              <a:buSzPts val="1100"/>
              <a:buFont typeface="Arial"/>
              <a:buNone/>
            </a:pPr>
            <a:r>
              <a:rPr lang="en"/>
              <a:t>55:25</a:t>
            </a:r>
            <a:endParaRPr/>
          </a:p>
          <a:p>
            <a:pPr indent="0" lvl="0" marL="0" rtl="0" algn="l">
              <a:spcBef>
                <a:spcPts val="0"/>
              </a:spcBef>
              <a:spcAft>
                <a:spcPts val="0"/>
              </a:spcAft>
              <a:buClr>
                <a:schemeClr val="dk1"/>
              </a:buClr>
              <a:buSzPts val="1100"/>
              <a:buFont typeface="Arial"/>
              <a:buNone/>
            </a:pPr>
            <a:r>
              <a:rPr lang="en"/>
              <a:t>digression and remind you what a try looks like the way that you build a try is for each key you spell it out and</a:t>
            </a:r>
            <a:endParaRPr/>
          </a:p>
          <a:p>
            <a:pPr indent="0" lvl="0" marL="0" rtl="0" algn="l">
              <a:spcBef>
                <a:spcPts val="0"/>
              </a:spcBef>
              <a:spcAft>
                <a:spcPts val="0"/>
              </a:spcAft>
              <a:buClr>
                <a:schemeClr val="dk1"/>
              </a:buClr>
              <a:buSzPts val="1100"/>
              <a:buFont typeface="Arial"/>
              <a:buNone/>
            </a:pPr>
            <a:r>
              <a:rPr lang="en"/>
              <a:t>55:32</a:t>
            </a:r>
            <a:endParaRPr/>
          </a:p>
          <a:p>
            <a:pPr indent="0" lvl="0" marL="0" rtl="0" algn="l">
              <a:spcBef>
                <a:spcPts val="0"/>
              </a:spcBef>
              <a:spcAft>
                <a:spcPts val="0"/>
              </a:spcAft>
              <a:buClr>
                <a:schemeClr val="dk1"/>
              </a:buClr>
              <a:buSzPts val="1100"/>
              <a:buFont typeface="Arial"/>
              <a:buNone/>
            </a:pPr>
            <a:r>
              <a:rPr lang="en"/>
              <a:t>then you write the corresponding value in the last letter so let's create a try</a:t>
            </a:r>
            <a:endParaRPr/>
          </a:p>
          <a:p>
            <a:pPr indent="0" lvl="0" marL="0" rtl="0" algn="l">
              <a:spcBef>
                <a:spcPts val="0"/>
              </a:spcBef>
              <a:spcAft>
                <a:spcPts val="0"/>
              </a:spcAft>
              <a:buClr>
                <a:schemeClr val="dk1"/>
              </a:buClr>
              <a:buSzPts val="1100"/>
              <a:buFont typeface="Arial"/>
              <a:buNone/>
            </a:pPr>
            <a:r>
              <a:rPr lang="en"/>
              <a:t>55:38</a:t>
            </a:r>
            <a:endParaRPr/>
          </a:p>
          <a:p>
            <a:pPr indent="0" lvl="0" marL="0" rtl="0" algn="l">
              <a:spcBef>
                <a:spcPts val="0"/>
              </a:spcBef>
              <a:spcAft>
                <a:spcPts val="0"/>
              </a:spcAft>
              <a:buClr>
                <a:schemeClr val="dk1"/>
              </a:buClr>
              <a:buSzPts val="1100"/>
              <a:buFont typeface="Arial"/>
              <a:buNone/>
            </a:pPr>
            <a:r>
              <a:rPr lang="en"/>
              <a:t>mapping words to numbers later it's going to be IP prefixes to next Toops</a:t>
            </a:r>
            <a:endParaRPr/>
          </a:p>
          <a:p>
            <a:pPr indent="0" lvl="0" marL="0" rtl="0" algn="l">
              <a:spcBef>
                <a:spcPts val="0"/>
              </a:spcBef>
              <a:spcAft>
                <a:spcPts val="0"/>
              </a:spcAft>
              <a:buClr>
                <a:schemeClr val="dk1"/>
              </a:buClr>
              <a:buSzPts val="1100"/>
              <a:buFont typeface="Arial"/>
              <a:buNone/>
            </a:pPr>
            <a:r>
              <a:rPr lang="en"/>
              <a:t>55:44</a:t>
            </a:r>
            <a:endParaRPr/>
          </a:p>
          <a:p>
            <a:pPr indent="0" lvl="0" marL="0" rtl="0" algn="l">
              <a:spcBef>
                <a:spcPts val="0"/>
              </a:spcBef>
              <a:spcAft>
                <a:spcPts val="0"/>
              </a:spcAft>
              <a:buClr>
                <a:schemeClr val="dk1"/>
              </a:buClr>
              <a:buSzPts val="1100"/>
              <a:buFont typeface="Arial"/>
              <a:buNone/>
            </a:pPr>
            <a:r>
              <a:rPr lang="en"/>
              <a:t>but let's just do words for now to be simple so the first key I want is a and I want to map it to five so I start at</a:t>
            </a:r>
            <a:endParaRPr/>
          </a:p>
          <a:p>
            <a:pPr indent="0" lvl="0" marL="0" rtl="0" algn="l">
              <a:spcBef>
                <a:spcPts val="0"/>
              </a:spcBef>
              <a:spcAft>
                <a:spcPts val="0"/>
              </a:spcAft>
              <a:buClr>
                <a:schemeClr val="dk1"/>
              </a:buClr>
              <a:buSzPts val="1100"/>
              <a:buFont typeface="Arial"/>
              <a:buNone/>
            </a:pPr>
            <a:r>
              <a:rPr lang="en"/>
              <a:t>55:50</a:t>
            </a:r>
            <a:endParaRPr/>
          </a:p>
          <a:p>
            <a:pPr indent="0" lvl="0" marL="0" rtl="0" algn="l">
              <a:spcBef>
                <a:spcPts val="0"/>
              </a:spcBef>
              <a:spcAft>
                <a:spcPts val="0"/>
              </a:spcAft>
              <a:buClr>
                <a:schemeClr val="dk1"/>
              </a:buClr>
              <a:buSzPts val="1100"/>
              <a:buFont typeface="Arial"/>
              <a:buNone/>
            </a:pPr>
            <a:r>
              <a:rPr lang="en"/>
              <a:t>the root which has no letter I spell a and that's the end of spelling so I write the number five</a:t>
            </a:r>
            <a:endParaRPr/>
          </a:p>
          <a:p>
            <a:pPr indent="0" lvl="0" marL="0" rtl="0" algn="l">
              <a:spcBef>
                <a:spcPts val="0"/>
              </a:spcBef>
              <a:spcAft>
                <a:spcPts val="0"/>
              </a:spcAft>
              <a:buClr>
                <a:schemeClr val="dk1"/>
              </a:buClr>
              <a:buSzPts val="1100"/>
              <a:buFont typeface="Arial"/>
              <a:buNone/>
            </a:pPr>
            <a:r>
              <a:rPr lang="en"/>
              <a:t>55:56</a:t>
            </a:r>
            <a:endParaRPr/>
          </a:p>
          <a:p>
            <a:pPr indent="0" lvl="0" marL="0" rtl="0" algn="l">
              <a:spcBef>
                <a:spcPts val="0"/>
              </a:spcBef>
              <a:spcAft>
                <a:spcPts val="0"/>
              </a:spcAft>
              <a:buClr>
                <a:schemeClr val="dk1"/>
              </a:buClr>
              <a:buSzPts val="1100"/>
              <a:buFont typeface="Arial"/>
              <a:buNone/>
            </a:pPr>
            <a:r>
              <a:rPr lang="en"/>
              <a:t>there okay the next thing I want to write is alls so I spell a w LS notice</a:t>
            </a:r>
            <a:endParaRPr/>
          </a:p>
          <a:p>
            <a:pPr indent="0" lvl="0" marL="0" rtl="0" algn="l">
              <a:spcBef>
                <a:spcPts val="0"/>
              </a:spcBef>
              <a:spcAft>
                <a:spcPts val="0"/>
              </a:spcAft>
              <a:buClr>
                <a:schemeClr val="dk1"/>
              </a:buClr>
              <a:buSzPts val="1100"/>
              <a:buFont typeface="Arial"/>
              <a:buNone/>
            </a:pPr>
            <a:r>
              <a:rPr lang="en"/>
              <a:t>56:03</a:t>
            </a:r>
            <a:endParaRPr/>
          </a:p>
          <a:p>
            <a:pPr indent="0" lvl="0" marL="0" rtl="0" algn="l">
              <a:spcBef>
                <a:spcPts val="0"/>
              </a:spcBef>
              <a:spcAft>
                <a:spcPts val="0"/>
              </a:spcAft>
              <a:buClr>
                <a:schemeClr val="dk1"/>
              </a:buClr>
              <a:buSzPts val="1100"/>
              <a:buFont typeface="Arial"/>
              <a:buNone/>
            </a:pPr>
            <a:r>
              <a:rPr lang="en"/>
              <a:t>that I shared the a that is very useful and once I got to the S that's the last</a:t>
            </a:r>
            <a:endParaRPr/>
          </a:p>
          <a:p>
            <a:pPr indent="0" lvl="0" marL="0" rtl="0" algn="l">
              <a:spcBef>
                <a:spcPts val="0"/>
              </a:spcBef>
              <a:spcAft>
                <a:spcPts val="0"/>
              </a:spcAft>
              <a:buClr>
                <a:schemeClr val="dk1"/>
              </a:buClr>
              <a:buSzPts val="1100"/>
              <a:buFont typeface="Arial"/>
              <a:buNone/>
            </a:pPr>
            <a:r>
              <a:rPr lang="en"/>
              <a:t>56:08</a:t>
            </a:r>
            <a:endParaRPr/>
          </a:p>
          <a:p>
            <a:pPr indent="0" lvl="0" marL="0" rtl="0" algn="l">
              <a:spcBef>
                <a:spcPts val="0"/>
              </a:spcBef>
              <a:spcAft>
                <a:spcPts val="0"/>
              </a:spcAft>
              <a:buClr>
                <a:schemeClr val="dk1"/>
              </a:buClr>
              <a:buSzPts val="1100"/>
              <a:buFont typeface="Arial"/>
              <a:buNone/>
            </a:pPr>
            <a:r>
              <a:rPr lang="en"/>
              <a:t>letter so I stuck the number nine next to S okay the next thing I want is saw</a:t>
            </a:r>
            <a:endParaRPr/>
          </a:p>
          <a:p>
            <a:pPr indent="0" lvl="0" marL="0" rtl="0" algn="l">
              <a:spcBef>
                <a:spcPts val="0"/>
              </a:spcBef>
              <a:spcAft>
                <a:spcPts val="0"/>
              </a:spcAft>
              <a:buClr>
                <a:schemeClr val="dk1"/>
              </a:buClr>
              <a:buSzPts val="1100"/>
              <a:buFont typeface="Arial"/>
              <a:buNone/>
            </a:pPr>
            <a:r>
              <a:rPr lang="en"/>
              <a:t>56:13</a:t>
            </a:r>
            <a:endParaRPr/>
          </a:p>
          <a:p>
            <a:pPr indent="0" lvl="0" marL="0" rtl="0" algn="l">
              <a:spcBef>
                <a:spcPts val="0"/>
              </a:spcBef>
              <a:spcAft>
                <a:spcPts val="0"/>
              </a:spcAft>
              <a:buClr>
                <a:schemeClr val="dk1"/>
              </a:buClr>
              <a:buSzPts val="1100"/>
              <a:buFont typeface="Arial"/>
              <a:buNone/>
            </a:pPr>
            <a:r>
              <a:rPr lang="en"/>
              <a:t>so starting at the root there is no s yet so I write S I write a and that's it so I write the number seven and</a:t>
            </a:r>
            <a:endParaRPr/>
          </a:p>
          <a:p>
            <a:pPr indent="0" lvl="0" marL="0" rtl="0" algn="l">
              <a:spcBef>
                <a:spcPts val="0"/>
              </a:spcBef>
              <a:spcAft>
                <a:spcPts val="0"/>
              </a:spcAft>
              <a:buClr>
                <a:schemeClr val="dk1"/>
              </a:buClr>
              <a:buSzPts val="1100"/>
              <a:buFont typeface="Arial"/>
              <a:buNone/>
            </a:pPr>
            <a:r>
              <a:rPr lang="en"/>
              <a:t>56:20</a:t>
            </a:r>
            <a:endParaRPr/>
          </a:p>
          <a:p>
            <a:pPr indent="0" lvl="0" marL="0" rtl="0" algn="l">
              <a:spcBef>
                <a:spcPts val="0"/>
              </a:spcBef>
              <a:spcAft>
                <a:spcPts val="0"/>
              </a:spcAft>
              <a:buClr>
                <a:schemeClr val="dk1"/>
              </a:buClr>
              <a:buSzPts val="1100"/>
              <a:buFont typeface="Arial"/>
              <a:buNone/>
            </a:pPr>
            <a:r>
              <a:rPr lang="en"/>
              <a:t>hopefully you get the pattern at this point to write sad I would spell s a d reusing characters and that's going to</a:t>
            </a:r>
            <a:endParaRPr/>
          </a:p>
          <a:p>
            <a:pPr indent="0" lvl="0" marL="0" rtl="0" algn="l">
              <a:spcBef>
                <a:spcPts val="0"/>
              </a:spcBef>
              <a:spcAft>
                <a:spcPts val="0"/>
              </a:spcAft>
              <a:buClr>
                <a:schemeClr val="dk1"/>
              </a:buClr>
              <a:buSzPts val="1100"/>
              <a:buFont typeface="Arial"/>
              <a:buNone/>
            </a:pPr>
            <a:r>
              <a:rPr lang="en"/>
              <a:t>56:27</a:t>
            </a:r>
            <a:endParaRPr/>
          </a:p>
          <a:p>
            <a:pPr indent="0" lvl="0" marL="0" rtl="0" algn="l">
              <a:spcBef>
                <a:spcPts val="0"/>
              </a:spcBef>
              <a:spcAft>
                <a:spcPts val="0"/>
              </a:spcAft>
              <a:buClr>
                <a:schemeClr val="dk1"/>
              </a:buClr>
              <a:buSzPts val="1100"/>
              <a:buFont typeface="Arial"/>
              <a:buNone/>
            </a:pPr>
            <a:r>
              <a:rPr lang="en"/>
              <a:t>be very useful for us later and I put the number one there for Sam I write s</a:t>
            </a:r>
            <a:endParaRPr/>
          </a:p>
          <a:p>
            <a:pPr indent="0" lvl="0" marL="0" rtl="0" algn="l">
              <a:spcBef>
                <a:spcPts val="0"/>
              </a:spcBef>
              <a:spcAft>
                <a:spcPts val="0"/>
              </a:spcAft>
              <a:buClr>
                <a:schemeClr val="dk1"/>
              </a:buClr>
              <a:buSzPts val="1100"/>
              <a:buFont typeface="Arial"/>
              <a:buNone/>
            </a:pPr>
            <a:r>
              <a:rPr lang="en"/>
              <a:t>56:33</a:t>
            </a:r>
            <a:endParaRPr/>
          </a:p>
          <a:p>
            <a:pPr indent="0" lvl="0" marL="0" rtl="0" algn="l">
              <a:spcBef>
                <a:spcPts val="0"/>
              </a:spcBef>
              <a:spcAft>
                <a:spcPts val="0"/>
              </a:spcAft>
              <a:buClr>
                <a:schemeClr val="dk1"/>
              </a:buClr>
              <a:buSzPts val="1100"/>
              <a:buFont typeface="Arial"/>
              <a:buNone/>
            </a:pPr>
            <a:r>
              <a:rPr lang="en"/>
              <a:t>for same s and then sap sap overlapping lots of letters as I go that's going to</a:t>
            </a:r>
            <a:endParaRPr/>
          </a:p>
          <a:p>
            <a:pPr indent="0" lvl="0" marL="0" rtl="0" algn="l">
              <a:spcBef>
                <a:spcPts val="0"/>
              </a:spcBef>
              <a:spcAft>
                <a:spcPts val="0"/>
              </a:spcAft>
              <a:buClr>
                <a:schemeClr val="dk1"/>
              </a:buClr>
              <a:buSzPts val="1100"/>
              <a:buFont typeface="Arial"/>
              <a:buNone/>
            </a:pPr>
            <a:r>
              <a:rPr lang="en"/>
              <a:t>56:39</a:t>
            </a:r>
            <a:endParaRPr/>
          </a:p>
          <a:p>
            <a:pPr indent="0" lvl="0" marL="0" rtl="0" algn="l">
              <a:spcBef>
                <a:spcPts val="0"/>
              </a:spcBef>
              <a:spcAft>
                <a:spcPts val="0"/>
              </a:spcAft>
              <a:buClr>
                <a:schemeClr val="dk1"/>
              </a:buClr>
              <a:buSzPts val="1100"/>
              <a:buFont typeface="Arial"/>
              <a:buNone/>
            </a:pPr>
            <a:r>
              <a:rPr lang="en"/>
              <a:t>be very useful I think I've said that twice and one final thing to note is that if the key is valid once you stop</a:t>
            </a:r>
            <a:endParaRPr/>
          </a:p>
          <a:p>
            <a:pPr indent="0" lvl="0" marL="0" rtl="0" algn="l">
              <a:spcBef>
                <a:spcPts val="0"/>
              </a:spcBef>
              <a:spcAft>
                <a:spcPts val="0"/>
              </a:spcAft>
              <a:buClr>
                <a:schemeClr val="dk1"/>
              </a:buClr>
              <a:buSzPts val="1100"/>
              <a:buFont typeface="Arial"/>
              <a:buNone/>
            </a:pPr>
            <a:r>
              <a:rPr lang="en"/>
              <a:t>56:47</a:t>
            </a:r>
            <a:endParaRPr/>
          </a:p>
          <a:p>
            <a:pPr indent="0" lvl="0" marL="0" rtl="0" algn="l">
              <a:spcBef>
                <a:spcPts val="0"/>
              </a:spcBef>
              <a:spcAft>
                <a:spcPts val="0"/>
              </a:spcAft>
              <a:buClr>
                <a:schemeClr val="dk1"/>
              </a:buClr>
              <a:buSzPts val="1100"/>
              <a:buFont typeface="Arial"/>
              <a:buNone/>
            </a:pPr>
            <a:r>
              <a:rPr lang="en"/>
              <a:t>at that node you color it blue so for example alls a WLS is a valid word in</a:t>
            </a:r>
            <a:endParaRPr/>
          </a:p>
          <a:p>
            <a:pPr indent="0" lvl="0" marL="0" rtl="0" algn="l">
              <a:spcBef>
                <a:spcPts val="0"/>
              </a:spcBef>
              <a:spcAft>
                <a:spcPts val="0"/>
              </a:spcAft>
              <a:buClr>
                <a:schemeClr val="dk1"/>
              </a:buClr>
              <a:buSzPts val="1100"/>
              <a:buFont typeface="Arial"/>
              <a:buNone/>
            </a:pPr>
            <a:r>
              <a:rPr lang="en"/>
              <a:t>56:54</a:t>
            </a:r>
            <a:endParaRPr/>
          </a:p>
          <a:p>
            <a:pPr indent="0" lvl="0" marL="0" rtl="0" algn="l">
              <a:spcBef>
                <a:spcPts val="0"/>
              </a:spcBef>
              <a:spcAft>
                <a:spcPts val="0"/>
              </a:spcAft>
              <a:buClr>
                <a:schemeClr val="dk1"/>
              </a:buClr>
              <a:buSzPts val="1100"/>
              <a:buFont typeface="Arial"/>
              <a:buNone/>
            </a:pPr>
            <a:r>
              <a:rPr lang="en"/>
              <a:t>this map but all a WL is not a valid word because L is not blue if you've</a:t>
            </a:r>
            <a:endParaRPr/>
          </a:p>
          <a:p>
            <a:pPr indent="0" lvl="0" marL="0" rtl="0" algn="l">
              <a:spcBef>
                <a:spcPts val="0"/>
              </a:spcBef>
              <a:spcAft>
                <a:spcPts val="0"/>
              </a:spcAft>
              <a:buClr>
                <a:schemeClr val="dk1"/>
              </a:buClr>
              <a:buSzPts val="1100"/>
              <a:buFont typeface="Arial"/>
              <a:buNone/>
            </a:pPr>
            <a:r>
              <a:rPr lang="en"/>
              <a:t>57:01</a:t>
            </a:r>
            <a:endParaRPr/>
          </a:p>
          <a:p>
            <a:pPr indent="0" lvl="0" marL="0" rtl="0" algn="l">
              <a:spcBef>
                <a:spcPts val="0"/>
              </a:spcBef>
              <a:spcAft>
                <a:spcPts val="0"/>
              </a:spcAft>
              <a:buClr>
                <a:schemeClr val="dk1"/>
              </a:buClr>
              <a:buSzPts val="1100"/>
              <a:buFont typeface="Arial"/>
              <a:buNone/>
            </a:pPr>
            <a:r>
              <a:rPr lang="en"/>
              <a:t>taken CS6 d1b this is probably review if you haven't then you're seeing it for the first time any thoughts on the</a:t>
            </a:r>
            <a:endParaRPr/>
          </a:p>
          <a:p>
            <a:pPr indent="0" lvl="0" marL="0" rtl="0" algn="l">
              <a:spcBef>
                <a:spcPts val="0"/>
              </a:spcBef>
              <a:spcAft>
                <a:spcPts val="0"/>
              </a:spcAft>
              <a:buClr>
                <a:schemeClr val="dk1"/>
              </a:buClr>
              <a:buSzPts val="1100"/>
              <a:buFont typeface="Arial"/>
              <a:buNone/>
            </a:pPr>
            <a:r>
              <a:rPr lang="en"/>
              <a:t>57:11</a:t>
            </a:r>
            <a:endParaRPr/>
          </a:p>
          <a:p>
            <a:pPr indent="0" lvl="0" marL="0" rtl="0" algn="l">
              <a:spcBef>
                <a:spcPts val="0"/>
              </a:spcBef>
              <a:spcAft>
                <a:spcPts val="0"/>
              </a:spcAft>
              <a:buClr>
                <a:schemeClr val="dk1"/>
              </a:buClr>
              <a:buSzPts val="1100"/>
              <a:buFont typeface="Arial"/>
              <a:buNone/>
            </a:pPr>
            <a:r>
              <a:rPr lang="en"/>
              <a:t>try has anyone not taken 61b and has seen this data structure out of curiosity I don't know how famous it is</a:t>
            </a:r>
            <a:endParaRPr/>
          </a:p>
          <a:p>
            <a:pPr indent="0" lvl="0" marL="0" rtl="0" algn="l">
              <a:spcBef>
                <a:spcPts val="0"/>
              </a:spcBef>
              <a:spcAft>
                <a:spcPts val="0"/>
              </a:spcAft>
              <a:buClr>
                <a:schemeClr val="dk1"/>
              </a:buClr>
              <a:buSzPts val="1100"/>
              <a:buFont typeface="Arial"/>
              <a:buNone/>
            </a:pPr>
            <a:r>
              <a:rPr lang="en"/>
              <a:t>57:18</a:t>
            </a:r>
            <a:endParaRPr/>
          </a:p>
          <a:p>
            <a:pPr indent="0" lvl="0" marL="0" rtl="0" algn="l">
              <a:spcBef>
                <a:spcPts val="0"/>
              </a:spcBef>
              <a:spcAft>
                <a:spcPts val="0"/>
              </a:spcAft>
              <a:buClr>
                <a:schemeClr val="dk1"/>
              </a:buClr>
              <a:buSzPts val="1100"/>
              <a:buFont typeface="Arial"/>
              <a:buNone/>
            </a:pPr>
            <a:r>
              <a:rPr lang="en"/>
              <a:t>that's kind of cool did you have a</a:t>
            </a:r>
            <a:endParaRPr/>
          </a:p>
          <a:p>
            <a:pPr indent="0" lvl="0" marL="0" rtl="0" algn="l">
              <a:spcBef>
                <a:spcPts val="0"/>
              </a:spcBef>
              <a:spcAft>
                <a:spcPts val="0"/>
              </a:spcAft>
              <a:buClr>
                <a:schemeClr val="dk1"/>
              </a:buClr>
              <a:buSzPts val="1100"/>
              <a:buFont typeface="Arial"/>
              <a:buNone/>
            </a:pPr>
            <a:r>
              <a:rPr lang="en"/>
              <a:t>57:24</a:t>
            </a:r>
            <a:endParaRPr/>
          </a:p>
          <a:p>
            <a:pPr indent="0" lvl="0" marL="0" rtl="0" algn="l">
              <a:spcBef>
                <a:spcPts val="0"/>
              </a:spcBef>
              <a:spcAft>
                <a:spcPts val="0"/>
              </a:spcAft>
              <a:buClr>
                <a:schemeClr val="dk1"/>
              </a:buClr>
              <a:buSzPts val="1100"/>
              <a:buFont typeface="Arial"/>
              <a:buNone/>
            </a:pPr>
            <a:r>
              <a:rPr lang="en"/>
              <a:t>question this for things like very fast auto complete can you use tries for</a:t>
            </a:r>
            <a:endParaRPr/>
          </a:p>
          <a:p>
            <a:pPr indent="0" lvl="0" marL="0" rtl="0" algn="l">
              <a:spcBef>
                <a:spcPts val="0"/>
              </a:spcBef>
              <a:spcAft>
                <a:spcPts val="0"/>
              </a:spcAft>
              <a:buClr>
                <a:schemeClr val="dk1"/>
              </a:buClr>
              <a:buSzPts val="1100"/>
              <a:buFont typeface="Arial"/>
              <a:buNone/>
            </a:pPr>
            <a:r>
              <a:rPr lang="en"/>
              <a:t>57:31</a:t>
            </a:r>
            <a:endParaRPr/>
          </a:p>
          <a:p>
            <a:pPr indent="0" lvl="0" marL="0" rtl="0" algn="l">
              <a:spcBef>
                <a:spcPts val="0"/>
              </a:spcBef>
              <a:spcAft>
                <a:spcPts val="0"/>
              </a:spcAft>
              <a:buClr>
                <a:schemeClr val="dk1"/>
              </a:buClr>
              <a:buSzPts val="1100"/>
              <a:buFont typeface="Arial"/>
              <a:buNone/>
            </a:pPr>
            <a:r>
              <a:rPr lang="en"/>
              <a:t>autocomplete you can I think 61b talks about it more but we're not here for autocomplete we are here for forwarding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ed476ffb65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ed476ffb65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ed476ffb65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ed476ffb65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instead of the key being words like sam</a:t>
            </a:r>
            <a:endParaRPr/>
          </a:p>
          <a:p>
            <a:pPr indent="0" lvl="0" marL="0" rtl="0" algn="l">
              <a:spcBef>
                <a:spcPts val="0"/>
              </a:spcBef>
              <a:spcAft>
                <a:spcPts val="0"/>
              </a:spcAft>
              <a:buClr>
                <a:schemeClr val="dk1"/>
              </a:buClr>
              <a:buSzPts val="1100"/>
              <a:buFont typeface="Arial"/>
              <a:buNone/>
            </a:pPr>
            <a:r>
              <a:rPr lang="en"/>
              <a:t>1:01:09</a:t>
            </a:r>
            <a:endParaRPr/>
          </a:p>
          <a:p>
            <a:pPr indent="0" lvl="0" marL="0" rtl="0" algn="l">
              <a:spcBef>
                <a:spcPts val="0"/>
              </a:spcBef>
              <a:spcAft>
                <a:spcPts val="0"/>
              </a:spcAft>
              <a:buClr>
                <a:schemeClr val="dk1"/>
              </a:buClr>
              <a:buSzPts val="1100"/>
              <a:buFont typeface="Arial"/>
              <a:buNone/>
            </a:pPr>
            <a:r>
              <a:rPr lang="en"/>
              <a:t>and alls the keys are no longer words they are IP prefixes see Zero dot dot</a:t>
            </a:r>
            <a:endParaRPr/>
          </a:p>
          <a:p>
            <a:pPr indent="0" lvl="0" marL="0" rtl="0" algn="l">
              <a:spcBef>
                <a:spcPts val="0"/>
              </a:spcBef>
              <a:spcAft>
                <a:spcPts val="0"/>
              </a:spcAft>
              <a:buClr>
                <a:schemeClr val="dk1"/>
              </a:buClr>
              <a:buSzPts val="1100"/>
              <a:buFont typeface="Arial"/>
              <a:buNone/>
            </a:pPr>
            <a:r>
              <a:rPr lang="en"/>
              <a:t>1:01:15</a:t>
            </a:r>
            <a:endParaRPr/>
          </a:p>
          <a:p>
            <a:pPr indent="0" lvl="0" marL="0" rtl="0" algn="l">
              <a:spcBef>
                <a:spcPts val="0"/>
              </a:spcBef>
              <a:spcAft>
                <a:spcPts val="0"/>
              </a:spcAft>
              <a:buClr>
                <a:schemeClr val="dk1"/>
              </a:buClr>
              <a:buSzPts val="1100"/>
              <a:buFont typeface="Arial"/>
              <a:buNone/>
            </a:pPr>
            <a:r>
              <a:rPr lang="en"/>
              <a:t>that's an IP prefix one0 that's also an IP prefix 11 one dot also an IP prefix</a:t>
            </a:r>
            <a:endParaRPr/>
          </a:p>
          <a:p>
            <a:pPr indent="0" lvl="0" marL="0" rtl="0" algn="l">
              <a:spcBef>
                <a:spcPts val="0"/>
              </a:spcBef>
              <a:spcAft>
                <a:spcPts val="0"/>
              </a:spcAft>
              <a:buClr>
                <a:schemeClr val="dk1"/>
              </a:buClr>
              <a:buSzPts val="1100"/>
              <a:buFont typeface="Arial"/>
              <a:buNone/>
            </a:pPr>
            <a:r>
              <a:rPr lang="en"/>
              <a:t>1:01:22</a:t>
            </a:r>
            <a:endParaRPr/>
          </a:p>
          <a:p>
            <a:pPr indent="0" lvl="0" marL="0" rtl="0" algn="l">
              <a:spcBef>
                <a:spcPts val="0"/>
              </a:spcBef>
              <a:spcAft>
                <a:spcPts val="0"/>
              </a:spcAft>
              <a:buClr>
                <a:schemeClr val="dk1"/>
              </a:buClr>
              <a:buSzPts val="1100"/>
              <a:buFont typeface="Arial"/>
              <a:buNone/>
            </a:pPr>
            <a:r>
              <a:rPr lang="en"/>
              <a:t>so instead of English words we now have the keys as IP prefixes and they are bit</a:t>
            </a:r>
            <a:endParaRPr/>
          </a:p>
          <a:p>
            <a:pPr indent="0" lvl="0" marL="0" rtl="0" algn="l">
              <a:spcBef>
                <a:spcPts val="0"/>
              </a:spcBef>
              <a:spcAft>
                <a:spcPts val="0"/>
              </a:spcAft>
              <a:buClr>
                <a:schemeClr val="dk1"/>
              </a:buClr>
              <a:buSzPts val="1100"/>
              <a:buFont typeface="Arial"/>
              <a:buNone/>
            </a:pPr>
            <a:r>
              <a:rPr lang="en"/>
              <a:t>1:01:28</a:t>
            </a:r>
            <a:endParaRPr/>
          </a:p>
          <a:p>
            <a:pPr indent="0" lvl="0" marL="0" rtl="0" algn="l">
              <a:spcBef>
                <a:spcPts val="0"/>
              </a:spcBef>
              <a:spcAft>
                <a:spcPts val="0"/>
              </a:spcAft>
              <a:buClr>
                <a:schemeClr val="dk1"/>
              </a:buClr>
              <a:buSzPts val="1100"/>
              <a:buFont typeface="Arial"/>
              <a:buNone/>
            </a:pPr>
            <a:r>
              <a:rPr lang="en"/>
              <a:t>strings that you can spell out one by one just like an English word but instead of the alphabet being a through</a:t>
            </a:r>
            <a:endParaRPr/>
          </a:p>
          <a:p>
            <a:pPr indent="0" lvl="0" marL="0" rtl="0" algn="l">
              <a:spcBef>
                <a:spcPts val="0"/>
              </a:spcBef>
              <a:spcAft>
                <a:spcPts val="0"/>
              </a:spcAft>
              <a:buClr>
                <a:schemeClr val="dk1"/>
              </a:buClr>
              <a:buSzPts val="1100"/>
              <a:buFont typeface="Arial"/>
              <a:buNone/>
            </a:pPr>
            <a:r>
              <a:rPr lang="en"/>
              <a:t>1:01:34</a:t>
            </a:r>
            <a:endParaRPr/>
          </a:p>
          <a:p>
            <a:pPr indent="0" lvl="0" marL="0" rtl="0" algn="l">
              <a:spcBef>
                <a:spcPts val="0"/>
              </a:spcBef>
              <a:spcAft>
                <a:spcPts val="0"/>
              </a:spcAft>
              <a:buClr>
                <a:schemeClr val="dk1"/>
              </a:buClr>
              <a:buSzPts val="1100"/>
              <a:buFont typeface="Arial"/>
              <a:buNone/>
            </a:pPr>
            <a:r>
              <a:rPr lang="en"/>
              <a:t>z the alphabet is now zero or one so it's kind of like what you would expect</a:t>
            </a:r>
            <a:endParaRPr/>
          </a:p>
          <a:p>
            <a:pPr indent="0" lvl="0" marL="0" rtl="0" algn="l">
              <a:spcBef>
                <a:spcPts val="0"/>
              </a:spcBef>
              <a:spcAft>
                <a:spcPts val="0"/>
              </a:spcAft>
              <a:buClr>
                <a:schemeClr val="dk1"/>
              </a:buClr>
              <a:buSzPts val="1100"/>
              <a:buFont typeface="Arial"/>
              <a:buNone/>
            </a:pPr>
            <a:r>
              <a:rPr lang="en"/>
              <a:t>1:01:40</a:t>
            </a:r>
            <a:endParaRPr/>
          </a:p>
          <a:p>
            <a:pPr indent="0" lvl="0" marL="0" rtl="0" algn="l">
              <a:spcBef>
                <a:spcPts val="0"/>
              </a:spcBef>
              <a:spcAft>
                <a:spcPts val="0"/>
              </a:spcAft>
              <a:buClr>
                <a:schemeClr val="dk1"/>
              </a:buClr>
              <a:buSzPts val="1100"/>
              <a:buFont typeface="Arial"/>
              <a:buNone/>
            </a:pPr>
            <a:r>
              <a:rPr lang="en"/>
              <a:t>and then the value is no longer I have no idea what these numbers were but the value is now Port so we're saying if an</a:t>
            </a:r>
            <a:endParaRPr/>
          </a:p>
          <a:p>
            <a:pPr indent="0" lvl="0" marL="0" rtl="0" algn="l">
              <a:spcBef>
                <a:spcPts val="0"/>
              </a:spcBef>
              <a:spcAft>
                <a:spcPts val="0"/>
              </a:spcAft>
              <a:buClr>
                <a:schemeClr val="dk1"/>
              </a:buClr>
              <a:buSzPts val="1100"/>
              <a:buFont typeface="Arial"/>
              <a:buNone/>
            </a:pPr>
            <a:r>
              <a:rPr lang="en"/>
              <a:t>1:01:49</a:t>
            </a:r>
            <a:endParaRPr/>
          </a:p>
          <a:p>
            <a:pPr indent="0" lvl="0" marL="0" rtl="0" algn="l">
              <a:spcBef>
                <a:spcPts val="0"/>
              </a:spcBef>
              <a:spcAft>
                <a:spcPts val="0"/>
              </a:spcAft>
              <a:buClr>
                <a:schemeClr val="dk1"/>
              </a:buClr>
              <a:buSzPts val="1100"/>
              <a:buFont typeface="Arial"/>
              <a:buNone/>
            </a:pPr>
            <a:r>
              <a:rPr lang="en"/>
              <a:t>IP address is in the range 0 dot dot so anything from 0 00 0 to 011 please send</a:t>
            </a:r>
            <a:endParaRPr/>
          </a:p>
          <a:p>
            <a:pPr indent="0" lvl="0" marL="0" rtl="0" algn="l">
              <a:spcBef>
                <a:spcPts val="0"/>
              </a:spcBef>
              <a:spcAft>
                <a:spcPts val="0"/>
              </a:spcAft>
              <a:buClr>
                <a:schemeClr val="dk1"/>
              </a:buClr>
              <a:buSzPts val="1100"/>
              <a:buFont typeface="Arial"/>
              <a:buNone/>
            </a:pPr>
            <a:r>
              <a:rPr lang="en"/>
              <a:t>1:01:55</a:t>
            </a:r>
            <a:endParaRPr/>
          </a:p>
          <a:p>
            <a:pPr indent="0" lvl="0" marL="0" rtl="0" algn="l">
              <a:spcBef>
                <a:spcPts val="0"/>
              </a:spcBef>
              <a:spcAft>
                <a:spcPts val="0"/>
              </a:spcAft>
              <a:buClr>
                <a:schemeClr val="dk1"/>
              </a:buClr>
              <a:buSzPts val="1100"/>
              <a:buFont typeface="Arial"/>
              <a:buNone/>
            </a:pPr>
            <a:r>
              <a:rPr lang="en"/>
              <a:t>it out of Port one and if anything is in the range 001 that's an exact range it's</a:t>
            </a:r>
            <a:endParaRPr/>
          </a:p>
          <a:p>
            <a:pPr indent="0" lvl="0" marL="0" rtl="0" algn="l">
              <a:spcBef>
                <a:spcPts val="0"/>
              </a:spcBef>
              <a:spcAft>
                <a:spcPts val="0"/>
              </a:spcAft>
              <a:buClr>
                <a:schemeClr val="dk1"/>
              </a:buClr>
              <a:buSzPts val="1100"/>
              <a:buFont typeface="Arial"/>
              <a:buNone/>
            </a:pPr>
            <a:r>
              <a:rPr lang="en"/>
              <a:t>1:02:01</a:t>
            </a:r>
            <a:endParaRPr/>
          </a:p>
          <a:p>
            <a:pPr indent="0" lvl="0" marL="0" rtl="0" algn="l">
              <a:spcBef>
                <a:spcPts val="0"/>
              </a:spcBef>
              <a:spcAft>
                <a:spcPts val="0"/>
              </a:spcAft>
              <a:buClr>
                <a:schemeClr val="dk1"/>
              </a:buClr>
              <a:buSzPts val="1100"/>
              <a:buFont typeface="Arial"/>
              <a:buNone/>
            </a:pPr>
            <a:r>
              <a:rPr lang="en"/>
              <a:t>just one IP address send it out of port five that's how you read this table it</a:t>
            </a:r>
            <a:endParaRPr/>
          </a:p>
          <a:p>
            <a:pPr indent="0" lvl="0" marL="0" rtl="0" algn="l">
              <a:spcBef>
                <a:spcPts val="0"/>
              </a:spcBef>
              <a:spcAft>
                <a:spcPts val="0"/>
              </a:spcAft>
              <a:buClr>
                <a:schemeClr val="dk1"/>
              </a:buClr>
              <a:buSzPts val="1100"/>
              <a:buFont typeface="Arial"/>
              <a:buNone/>
            </a:pPr>
            <a:r>
              <a:rPr lang="en"/>
              <a:t>1:02:06</a:t>
            </a:r>
            <a:endParaRPr/>
          </a:p>
          <a:p>
            <a:pPr indent="0" lvl="0" marL="0" rtl="0" algn="l">
              <a:spcBef>
                <a:spcPts val="0"/>
              </a:spcBef>
              <a:spcAft>
                <a:spcPts val="0"/>
              </a:spcAft>
              <a:buClr>
                <a:schemeClr val="dk1"/>
              </a:buClr>
              <a:buSzPts val="1100"/>
              <a:buFont typeface="Arial"/>
              <a:buNone/>
            </a:pPr>
            <a:r>
              <a:rPr lang="en"/>
              <a:t>is the same as this forwarding table but I did not have space to write 32 bits so I wrote three but you can imagine this</a:t>
            </a:r>
            <a:endParaRPr/>
          </a:p>
          <a:p>
            <a:pPr indent="0" lvl="0" marL="0" rtl="0" algn="l">
              <a:spcBef>
                <a:spcPts val="0"/>
              </a:spcBef>
              <a:spcAft>
                <a:spcPts val="0"/>
              </a:spcAft>
              <a:buClr>
                <a:schemeClr val="dk1"/>
              </a:buClr>
              <a:buSzPts val="1100"/>
              <a:buFont typeface="Arial"/>
              <a:buNone/>
            </a:pPr>
            <a:r>
              <a:rPr lang="en"/>
              <a:t>1:02:13</a:t>
            </a:r>
            <a:endParaRPr/>
          </a:p>
          <a:p>
            <a:pPr indent="0" lvl="0" marL="0" rtl="0" algn="l">
              <a:spcBef>
                <a:spcPts val="0"/>
              </a:spcBef>
              <a:spcAft>
                <a:spcPts val="0"/>
              </a:spcAft>
              <a:buClr>
                <a:schemeClr val="dk1"/>
              </a:buClr>
              <a:buSzPts val="1100"/>
              <a:buFont typeface="Arial"/>
              <a:buNone/>
            </a:pPr>
            <a:r>
              <a:rPr lang="en"/>
              <a:t>could be extended to 32 bits no problem so if I have a map like this I</a:t>
            </a:r>
            <a:endParaRPr/>
          </a:p>
          <a:p>
            <a:pPr indent="0" lvl="0" marL="0" rtl="0" algn="l">
              <a:spcBef>
                <a:spcPts val="0"/>
              </a:spcBef>
              <a:spcAft>
                <a:spcPts val="0"/>
              </a:spcAft>
              <a:buClr>
                <a:schemeClr val="dk1"/>
              </a:buClr>
              <a:buSzPts val="1100"/>
              <a:buFont typeface="Arial"/>
              <a:buNone/>
            </a:pPr>
            <a:r>
              <a:rPr lang="en"/>
              <a:t>1:02:20</a:t>
            </a:r>
            <a:endParaRPr/>
          </a:p>
          <a:p>
            <a:pPr indent="0" lvl="0" marL="0" rtl="0" algn="l">
              <a:spcBef>
                <a:spcPts val="0"/>
              </a:spcBef>
              <a:spcAft>
                <a:spcPts val="0"/>
              </a:spcAft>
              <a:buClr>
                <a:schemeClr val="dk1"/>
              </a:buClr>
              <a:buSzPts val="1100"/>
              <a:buFont typeface="Arial"/>
              <a:buNone/>
            </a:pPr>
            <a:r>
              <a:rPr lang="en"/>
              <a:t>can do the same trick as before and build the try with these entries so how</a:t>
            </a:r>
            <a:endParaRPr/>
          </a:p>
          <a:p>
            <a:pPr indent="0" lvl="0" marL="0" rtl="0" algn="l">
              <a:spcBef>
                <a:spcPts val="0"/>
              </a:spcBef>
              <a:spcAft>
                <a:spcPts val="0"/>
              </a:spcAft>
              <a:buClr>
                <a:schemeClr val="dk1"/>
              </a:buClr>
              <a:buSzPts val="1100"/>
              <a:buFont typeface="Arial"/>
              <a:buNone/>
            </a:pPr>
            <a:r>
              <a:rPr lang="en"/>
              <a:t>1:02:25</a:t>
            </a:r>
            <a:endParaRPr/>
          </a:p>
          <a:p>
            <a:pPr indent="0" lvl="0" marL="0" rtl="0" algn="l">
              <a:spcBef>
                <a:spcPts val="0"/>
              </a:spcBef>
              <a:spcAft>
                <a:spcPts val="0"/>
              </a:spcAft>
              <a:buClr>
                <a:schemeClr val="dk1"/>
              </a:buClr>
              <a:buSzPts val="1100"/>
              <a:buFont typeface="Arial"/>
              <a:buNone/>
            </a:pPr>
            <a:r>
              <a:rPr lang="en"/>
              <a:t>do I do it the Top Root has nothing spelled so far so it's dot dot dot representing all the</a:t>
            </a:r>
            <a:endParaRPr/>
          </a:p>
          <a:p>
            <a:pPr indent="0" lvl="0" marL="0" rtl="0" algn="l">
              <a:spcBef>
                <a:spcPts val="0"/>
              </a:spcBef>
              <a:spcAft>
                <a:spcPts val="0"/>
              </a:spcAft>
              <a:buClr>
                <a:schemeClr val="dk1"/>
              </a:buClr>
              <a:buSzPts val="1100"/>
              <a:buFont typeface="Arial"/>
              <a:buNone/>
            </a:pPr>
            <a:r>
              <a:rPr lang="en"/>
              <a:t>1:02:31</a:t>
            </a:r>
            <a:endParaRPr/>
          </a:p>
          <a:p>
            <a:pPr indent="0" lvl="0" marL="0" rtl="0" algn="l">
              <a:spcBef>
                <a:spcPts val="0"/>
              </a:spcBef>
              <a:spcAft>
                <a:spcPts val="0"/>
              </a:spcAft>
              <a:buClr>
                <a:schemeClr val="dk1"/>
              </a:buClr>
              <a:buSzPts val="1100"/>
              <a:buFont typeface="Arial"/>
              <a:buNone/>
            </a:pPr>
            <a:r>
              <a:rPr lang="en"/>
              <a:t>bits unet for the first entry it's zero dot dot yeah so I spell zero and I'm</a:t>
            </a:r>
            <a:endParaRPr/>
          </a:p>
          <a:p>
            <a:pPr indent="0" lvl="0" marL="0" rtl="0" algn="l">
              <a:spcBef>
                <a:spcPts val="0"/>
              </a:spcBef>
              <a:spcAft>
                <a:spcPts val="0"/>
              </a:spcAft>
              <a:buClr>
                <a:schemeClr val="dk1"/>
              </a:buClr>
              <a:buSzPts val="1100"/>
              <a:buFont typeface="Arial"/>
              <a:buNone/>
            </a:pPr>
            <a:r>
              <a:rPr lang="en"/>
              <a:t>1:02:37</a:t>
            </a:r>
            <a:endParaRPr/>
          </a:p>
          <a:p>
            <a:pPr indent="0" lvl="0" marL="0" rtl="0" algn="l">
              <a:spcBef>
                <a:spcPts val="0"/>
              </a:spcBef>
              <a:spcAft>
                <a:spcPts val="0"/>
              </a:spcAft>
              <a:buClr>
                <a:schemeClr val="dk1"/>
              </a:buClr>
              <a:buSzPts val="1100"/>
              <a:buFont typeface="Arial"/>
              <a:buNone/>
            </a:pPr>
            <a:r>
              <a:rPr lang="en"/>
              <a:t>done so I mark it blue to indicate that that is the end of a prefix and I write the associating Port which is one okay</a:t>
            </a:r>
            <a:endParaRPr/>
          </a:p>
          <a:p>
            <a:pPr indent="0" lvl="0" marL="0" rtl="0" algn="l">
              <a:spcBef>
                <a:spcPts val="0"/>
              </a:spcBef>
              <a:spcAft>
                <a:spcPts val="0"/>
              </a:spcAft>
              <a:buClr>
                <a:schemeClr val="dk1"/>
              </a:buClr>
              <a:buSzPts val="1100"/>
              <a:buFont typeface="Arial"/>
              <a:buNone/>
            </a:pPr>
            <a:r>
              <a:rPr lang="en"/>
              <a:t>1:02:45</a:t>
            </a:r>
            <a:endParaRPr/>
          </a:p>
          <a:p>
            <a:pPr indent="0" lvl="0" marL="0" rtl="0" algn="l">
              <a:spcBef>
                <a:spcPts val="0"/>
              </a:spcBef>
              <a:spcAft>
                <a:spcPts val="0"/>
              </a:spcAft>
              <a:buClr>
                <a:schemeClr val="dk1"/>
              </a:buClr>
              <a:buSzPts val="1100"/>
              <a:buFont typeface="Arial"/>
              <a:buNone/>
            </a:pPr>
            <a:r>
              <a:rPr lang="en"/>
              <a:t>the next entry is one0 0 so I start at the top I spell one0 zero that takes me</a:t>
            </a:r>
            <a:endParaRPr/>
          </a:p>
          <a:p>
            <a:pPr indent="0" lvl="0" marL="0" rtl="0" algn="l">
              <a:spcBef>
                <a:spcPts val="0"/>
              </a:spcBef>
              <a:spcAft>
                <a:spcPts val="0"/>
              </a:spcAft>
              <a:buClr>
                <a:schemeClr val="dk1"/>
              </a:buClr>
              <a:buSzPts val="1100"/>
              <a:buFont typeface="Arial"/>
              <a:buNone/>
            </a:pPr>
            <a:r>
              <a:rPr lang="en"/>
              <a:t>1:02:51</a:t>
            </a:r>
            <a:endParaRPr/>
          </a:p>
          <a:p>
            <a:pPr indent="0" lvl="0" marL="0" rtl="0" algn="l">
              <a:spcBef>
                <a:spcPts val="0"/>
              </a:spcBef>
              <a:spcAft>
                <a:spcPts val="0"/>
              </a:spcAft>
              <a:buClr>
                <a:schemeClr val="dk1"/>
              </a:buClr>
              <a:buSzPts val="1100"/>
              <a:buFont typeface="Arial"/>
              <a:buNone/>
            </a:pPr>
            <a:r>
              <a:rPr lang="en"/>
              <a:t>down here I color this node blue and I map it to Port two and along the way I</a:t>
            </a:r>
            <a:endParaRPr/>
          </a:p>
          <a:p>
            <a:pPr indent="0" lvl="0" marL="0" rtl="0" algn="l">
              <a:spcBef>
                <a:spcPts val="0"/>
              </a:spcBef>
              <a:spcAft>
                <a:spcPts val="0"/>
              </a:spcAft>
              <a:buClr>
                <a:schemeClr val="dk1"/>
              </a:buClr>
              <a:buSzPts val="1100"/>
              <a:buFont typeface="Arial"/>
              <a:buNone/>
            </a:pPr>
            <a:r>
              <a:rPr lang="en"/>
              <a:t>1:02:56</a:t>
            </a:r>
            <a:endParaRPr/>
          </a:p>
          <a:p>
            <a:pPr indent="0" lvl="0" marL="0" rtl="0" algn="l">
              <a:spcBef>
                <a:spcPts val="0"/>
              </a:spcBef>
              <a:spcAft>
                <a:spcPts val="0"/>
              </a:spcAft>
              <a:buClr>
                <a:schemeClr val="dk1"/>
              </a:buClr>
              <a:buSzPts val="1100"/>
              <a:buFont typeface="Arial"/>
              <a:buNone/>
            </a:pPr>
            <a:r>
              <a:rPr lang="en"/>
              <a:t>created this intermediate node and this intermediate node they are white because they are not the end of a prefix okay</a:t>
            </a:r>
            <a:endParaRPr/>
          </a:p>
          <a:p>
            <a:pPr indent="0" lvl="0" marL="0" rtl="0" algn="l">
              <a:spcBef>
                <a:spcPts val="0"/>
              </a:spcBef>
              <a:spcAft>
                <a:spcPts val="0"/>
              </a:spcAft>
              <a:buClr>
                <a:schemeClr val="dk1"/>
              </a:buClr>
              <a:buSzPts val="1100"/>
              <a:buFont typeface="Arial"/>
              <a:buNone/>
            </a:pPr>
            <a:r>
              <a:rPr lang="en"/>
              <a:t>1:03:03</a:t>
            </a:r>
            <a:endParaRPr/>
          </a:p>
          <a:p>
            <a:pPr indent="0" lvl="0" marL="0" rtl="0" algn="l">
              <a:spcBef>
                <a:spcPts val="0"/>
              </a:spcBef>
              <a:spcAft>
                <a:spcPts val="0"/>
              </a:spcAft>
              <a:buClr>
                <a:schemeClr val="dk1"/>
              </a:buClr>
              <a:buSzPts val="1100"/>
              <a:buFont typeface="Arial"/>
              <a:buNone/>
            </a:pPr>
            <a:r>
              <a:rPr lang="en"/>
              <a:t>now I spell one one for the next entry so I reuse this one dot dot I reuse this one zero Dot and I get to one one maps</a:t>
            </a:r>
            <a:endParaRPr/>
          </a:p>
          <a:p>
            <a:pPr indent="0" lvl="0" marL="0" rtl="0" algn="l">
              <a:spcBef>
                <a:spcPts val="0"/>
              </a:spcBef>
              <a:spcAft>
                <a:spcPts val="0"/>
              </a:spcAft>
              <a:buClr>
                <a:schemeClr val="dk1"/>
              </a:buClr>
              <a:buSzPts val="1100"/>
              <a:buFont typeface="Arial"/>
              <a:buNone/>
            </a:pPr>
            <a:r>
              <a:rPr lang="en"/>
              <a:t>1:03:11</a:t>
            </a:r>
            <a:endParaRPr/>
          </a:p>
          <a:p>
            <a:pPr indent="0" lvl="0" marL="0" rtl="0" algn="l">
              <a:spcBef>
                <a:spcPts val="0"/>
              </a:spcBef>
              <a:spcAft>
                <a:spcPts val="0"/>
              </a:spcAft>
              <a:buClr>
                <a:schemeClr val="dk1"/>
              </a:buClr>
              <a:buSzPts val="1100"/>
              <a:buFont typeface="Arial"/>
              <a:buNone/>
            </a:pPr>
            <a:r>
              <a:rPr lang="en"/>
              <a:t>to port number three and you see where this is going I can spell one one for</a:t>
            </a:r>
            <a:endParaRPr/>
          </a:p>
          <a:p>
            <a:pPr indent="0" lvl="0" marL="0" rtl="0" algn="l">
              <a:spcBef>
                <a:spcPts val="0"/>
              </a:spcBef>
              <a:spcAft>
                <a:spcPts val="0"/>
              </a:spcAft>
              <a:buClr>
                <a:schemeClr val="dk1"/>
              </a:buClr>
              <a:buSzPts val="1100"/>
              <a:buFont typeface="Arial"/>
              <a:buNone/>
            </a:pPr>
            <a:r>
              <a:rPr lang="en"/>
              <a:t>1:03:17</a:t>
            </a:r>
            <a:endParaRPr/>
          </a:p>
          <a:p>
            <a:pPr indent="0" lvl="0" marL="0" rtl="0" algn="l">
              <a:spcBef>
                <a:spcPts val="0"/>
              </a:spcBef>
              <a:spcAft>
                <a:spcPts val="0"/>
              </a:spcAft>
              <a:buClr>
                <a:schemeClr val="dk1"/>
              </a:buClr>
              <a:buSzPts val="1100"/>
              <a:buFont typeface="Arial"/>
              <a:buNone/>
            </a:pPr>
            <a:r>
              <a:rPr lang="en"/>
              <a:t>fourth entry and I can spell Z 0 one for the fifth entry and I'm all done that's</a:t>
            </a:r>
            <a:endParaRPr/>
          </a:p>
          <a:p>
            <a:pPr indent="0" lvl="0" marL="0" rtl="0" algn="l">
              <a:spcBef>
                <a:spcPts val="0"/>
              </a:spcBef>
              <a:spcAft>
                <a:spcPts val="0"/>
              </a:spcAft>
              <a:buClr>
                <a:schemeClr val="dk1"/>
              </a:buClr>
              <a:buSzPts val="1100"/>
              <a:buFont typeface="Arial"/>
              <a:buNone/>
            </a:pPr>
            <a:r>
              <a:rPr lang="en"/>
              <a:t>1:03:23</a:t>
            </a:r>
            <a:endParaRPr/>
          </a:p>
          <a:p>
            <a:pPr indent="0" lvl="0" marL="0" rtl="0" algn="l">
              <a:spcBef>
                <a:spcPts val="0"/>
              </a:spcBef>
              <a:spcAft>
                <a:spcPts val="0"/>
              </a:spcAft>
              <a:buClr>
                <a:schemeClr val="dk1"/>
              </a:buClr>
              <a:buSzPts val="1100"/>
              <a:buFont typeface="Arial"/>
              <a:buNone/>
            </a:pPr>
            <a:r>
              <a:rPr lang="en"/>
              <a:t>how you build the try you spell the entries one by one and you build the try now the second interesting thing is</a:t>
            </a:r>
            <a:endParaRPr/>
          </a:p>
          <a:p>
            <a:pPr indent="0" lvl="0" marL="0" rtl="0" algn="l">
              <a:spcBef>
                <a:spcPts val="0"/>
              </a:spcBef>
              <a:spcAft>
                <a:spcPts val="0"/>
              </a:spcAft>
              <a:buClr>
                <a:schemeClr val="dk1"/>
              </a:buClr>
              <a:buSzPts val="1100"/>
              <a:buFont typeface="Arial"/>
              <a:buNone/>
            </a:pPr>
            <a:r>
              <a:rPr lang="en"/>
              <a:t>1:03:29</a:t>
            </a:r>
            <a:endParaRPr/>
          </a:p>
          <a:p>
            <a:pPr indent="0" lvl="0" marL="0" rtl="0" algn="l">
              <a:spcBef>
                <a:spcPts val="0"/>
              </a:spcBef>
              <a:spcAft>
                <a:spcPts val="0"/>
              </a:spcAft>
              <a:buClr>
                <a:schemeClr val="dk1"/>
              </a:buClr>
              <a:buSzPts val="1100"/>
              <a:buFont typeface="Arial"/>
              <a:buNone/>
            </a:pPr>
            <a:r>
              <a:rPr lang="en"/>
              <a:t>looking things up in the try to do longest prefix matching you pull the exact same trick that we did with sample</a:t>
            </a:r>
            <a:endParaRPr/>
          </a:p>
          <a:p>
            <a:pPr indent="0" lvl="0" marL="0" rtl="0" algn="l">
              <a:spcBef>
                <a:spcPts val="0"/>
              </a:spcBef>
              <a:spcAft>
                <a:spcPts val="0"/>
              </a:spcAft>
              <a:buClr>
                <a:schemeClr val="dk1"/>
              </a:buClr>
              <a:buSzPts val="1100"/>
              <a:buFont typeface="Arial"/>
              <a:buNone/>
            </a:pPr>
            <a:r>
              <a:rPr lang="en"/>
              <a:t>1:03:36</a:t>
            </a:r>
            <a:endParaRPr/>
          </a:p>
          <a:p>
            <a:pPr indent="0" lvl="0" marL="0" rtl="0" algn="l">
              <a:spcBef>
                <a:spcPts val="0"/>
              </a:spcBef>
              <a:spcAft>
                <a:spcPts val="0"/>
              </a:spcAft>
              <a:buClr>
                <a:schemeClr val="dk1"/>
              </a:buClr>
              <a:buSzPts val="1100"/>
              <a:buFont typeface="Arial"/>
              <a:buNone/>
            </a:pPr>
            <a:r>
              <a:rPr lang="en"/>
              <a:t>and Sam you spell the IP address bit by bit and then you keep track of all the</a:t>
            </a:r>
            <a:endParaRPr/>
          </a:p>
          <a:p>
            <a:pPr indent="0" lvl="0" marL="0" rtl="0" algn="l">
              <a:spcBef>
                <a:spcPts val="0"/>
              </a:spcBef>
              <a:spcAft>
                <a:spcPts val="0"/>
              </a:spcAft>
              <a:buClr>
                <a:schemeClr val="dk1"/>
              </a:buClr>
              <a:buSzPts val="1100"/>
              <a:buFont typeface="Arial"/>
              <a:buNone/>
            </a:pPr>
            <a:r>
              <a:rPr lang="en"/>
              <a:t>1:03:43</a:t>
            </a:r>
            <a:endParaRPr/>
          </a:p>
          <a:p>
            <a:pPr indent="0" lvl="0" marL="0" rtl="0" algn="l">
              <a:spcBef>
                <a:spcPts val="0"/>
              </a:spcBef>
              <a:spcAft>
                <a:spcPts val="0"/>
              </a:spcAft>
              <a:buClr>
                <a:schemeClr val="dk1"/>
              </a:buClr>
              <a:buSzPts val="1100"/>
              <a:buFont typeface="Arial"/>
              <a:buNone/>
            </a:pPr>
            <a:r>
              <a:rPr lang="en"/>
              <a:t>matches you saw and when you fall off the tree or you're done spelling return the longest key that you saw so for</a:t>
            </a:r>
            <a:endParaRPr/>
          </a:p>
          <a:p>
            <a:pPr indent="0" lvl="0" marL="0" rtl="0" algn="l">
              <a:spcBef>
                <a:spcPts val="0"/>
              </a:spcBef>
              <a:spcAft>
                <a:spcPts val="0"/>
              </a:spcAft>
              <a:buClr>
                <a:schemeClr val="dk1"/>
              </a:buClr>
              <a:buSzPts val="1100"/>
              <a:buFont typeface="Arial"/>
              <a:buNone/>
            </a:pPr>
            <a:r>
              <a:rPr lang="en"/>
              <a:t>1:03:49</a:t>
            </a:r>
            <a:endParaRPr/>
          </a:p>
          <a:p>
            <a:pPr indent="0" lvl="0" marL="0" rtl="0" algn="l">
              <a:spcBef>
                <a:spcPts val="0"/>
              </a:spcBef>
              <a:spcAft>
                <a:spcPts val="0"/>
              </a:spcAft>
              <a:buClr>
                <a:schemeClr val="dk1"/>
              </a:buClr>
              <a:buSzPts val="1100"/>
              <a:buFont typeface="Arial"/>
              <a:buNone/>
            </a:pPr>
            <a:r>
              <a:rPr lang="en"/>
              <a:t>example let's say I want to send something to IP address 0010 in reality this should be 32 bits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ed476ffb65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ed476ffb65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d476ffb6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d476ffb6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the first question is where</a:t>
            </a:r>
            <a:endParaRPr/>
          </a:p>
          <a:p>
            <a:pPr indent="0" lvl="0" marL="0" rtl="0" algn="l">
              <a:spcBef>
                <a:spcPts val="0"/>
              </a:spcBef>
              <a:spcAft>
                <a:spcPts val="0"/>
              </a:spcAft>
              <a:buClr>
                <a:schemeClr val="dk1"/>
              </a:buClr>
              <a:buSzPts val="1100"/>
              <a:buFont typeface="Arial"/>
              <a:buNone/>
            </a:pPr>
            <a:r>
              <a:rPr lang="en"/>
              <a:t>1:42</a:t>
            </a:r>
            <a:endParaRPr/>
          </a:p>
          <a:p>
            <a:pPr indent="0" lvl="0" marL="0" rtl="0" algn="l">
              <a:spcBef>
                <a:spcPts val="0"/>
              </a:spcBef>
              <a:spcAft>
                <a:spcPts val="0"/>
              </a:spcAft>
              <a:buClr>
                <a:schemeClr val="dk1"/>
              </a:buClr>
              <a:buSzPts val="1100"/>
              <a:buFont typeface="Arial"/>
              <a:buNone/>
            </a:pPr>
            <a:r>
              <a:rPr lang="en"/>
              <a:t>are routers actually located there's actually lots of places you can put them so for example your home probably has a</a:t>
            </a:r>
            <a:endParaRPr/>
          </a:p>
          <a:p>
            <a:pPr indent="0" lvl="0" marL="0" rtl="0" algn="l">
              <a:spcBef>
                <a:spcPts val="0"/>
              </a:spcBef>
              <a:spcAft>
                <a:spcPts val="0"/>
              </a:spcAft>
              <a:buClr>
                <a:schemeClr val="dk1"/>
              </a:buClr>
              <a:buSzPts val="1100"/>
              <a:buFont typeface="Arial"/>
              <a:buNone/>
            </a:pPr>
            <a:r>
              <a:rPr lang="en"/>
              <a:t>1:50</a:t>
            </a:r>
            <a:endParaRPr/>
          </a:p>
          <a:p>
            <a:pPr indent="0" lvl="0" marL="0" rtl="0" algn="l">
              <a:spcBef>
                <a:spcPts val="0"/>
              </a:spcBef>
              <a:spcAft>
                <a:spcPts val="0"/>
              </a:spcAft>
              <a:buClr>
                <a:schemeClr val="dk1"/>
              </a:buClr>
              <a:buSzPts val="1100"/>
              <a:buFont typeface="Arial"/>
              <a:buNone/>
            </a:pPr>
            <a:r>
              <a:rPr lang="en"/>
              <a:t>router that connects your home to the internet there's probably a router somewhere in this building that connects</a:t>
            </a:r>
            <a:endParaRPr/>
          </a:p>
          <a:p>
            <a:pPr indent="0" lvl="0" marL="0" rtl="0" algn="l">
              <a:spcBef>
                <a:spcPts val="0"/>
              </a:spcBef>
              <a:spcAft>
                <a:spcPts val="0"/>
              </a:spcAft>
              <a:buClr>
                <a:schemeClr val="dk1"/>
              </a:buClr>
              <a:buSzPts val="1100"/>
              <a:buFont typeface="Arial"/>
              <a:buNone/>
            </a:pPr>
            <a:r>
              <a:rPr lang="en"/>
              <a:t>1:55</a:t>
            </a:r>
            <a:endParaRPr/>
          </a:p>
          <a:p>
            <a:pPr indent="0" lvl="0" marL="0" rtl="0" algn="l">
              <a:spcBef>
                <a:spcPts val="0"/>
              </a:spcBef>
              <a:spcAft>
                <a:spcPts val="0"/>
              </a:spcAft>
              <a:buClr>
                <a:schemeClr val="dk1"/>
              </a:buClr>
              <a:buSzPts val="1100"/>
              <a:buFont typeface="Arial"/>
              <a:buNone/>
            </a:pPr>
            <a:r>
              <a:rPr lang="en"/>
              <a:t>us to the internet and another place you might see routers is in these so-called</a:t>
            </a:r>
            <a:endParaRPr/>
          </a:p>
          <a:p>
            <a:pPr indent="0" lvl="0" marL="0" rtl="0" algn="l">
              <a:spcBef>
                <a:spcPts val="0"/>
              </a:spcBef>
              <a:spcAft>
                <a:spcPts val="0"/>
              </a:spcAft>
              <a:buClr>
                <a:schemeClr val="dk1"/>
              </a:buClr>
              <a:buSzPts val="1100"/>
              <a:buFont typeface="Arial"/>
              <a:buNone/>
            </a:pPr>
            <a:r>
              <a:rPr lang="en"/>
              <a:t>2:01</a:t>
            </a:r>
            <a:endParaRPr/>
          </a:p>
          <a:p>
            <a:pPr indent="0" lvl="0" marL="0" rtl="0" algn="l">
              <a:spcBef>
                <a:spcPts val="0"/>
              </a:spcBef>
              <a:spcAft>
                <a:spcPts val="0"/>
              </a:spcAft>
              <a:buClr>
                <a:schemeClr val="dk1"/>
              </a:buClr>
              <a:buSzPts val="1100"/>
              <a:buFont typeface="Arial"/>
              <a:buNone/>
            </a:pPr>
            <a:r>
              <a:rPr lang="en"/>
              <a:t>collocation facilities or Carrier hotels and this is a place where two different</a:t>
            </a:r>
            <a:endParaRPr/>
          </a:p>
          <a:p>
            <a:pPr indent="0" lvl="0" marL="0" rtl="0" algn="l">
              <a:spcBef>
                <a:spcPts val="0"/>
              </a:spcBef>
              <a:spcAft>
                <a:spcPts val="0"/>
              </a:spcAft>
              <a:buClr>
                <a:schemeClr val="dk1"/>
              </a:buClr>
              <a:buSzPts val="1100"/>
              <a:buFont typeface="Arial"/>
              <a:buNone/>
            </a:pPr>
            <a:r>
              <a:rPr lang="en"/>
              <a:t>2:07</a:t>
            </a:r>
            <a:endParaRPr/>
          </a:p>
          <a:p>
            <a:pPr indent="0" lvl="0" marL="0" rtl="0" algn="l">
              <a:spcBef>
                <a:spcPts val="0"/>
              </a:spcBef>
              <a:spcAft>
                <a:spcPts val="0"/>
              </a:spcAft>
              <a:buClr>
                <a:schemeClr val="dk1"/>
              </a:buClr>
              <a:buSzPts val="1100"/>
              <a:buFont typeface="Arial"/>
              <a:buNone/>
            </a:pPr>
            <a:r>
              <a:rPr lang="en"/>
              <a:t>networks can install routers and links to connect to each other so remember we said the internet is a network of</a:t>
            </a:r>
            <a:endParaRPr/>
          </a:p>
          <a:p>
            <a:pPr indent="0" lvl="0" marL="0" rtl="0" algn="l">
              <a:spcBef>
                <a:spcPts val="0"/>
              </a:spcBef>
              <a:spcAft>
                <a:spcPts val="0"/>
              </a:spcAft>
              <a:buClr>
                <a:schemeClr val="dk1"/>
              </a:buClr>
              <a:buSzPts val="1100"/>
              <a:buFont typeface="Arial"/>
              <a:buNone/>
            </a:pPr>
            <a:r>
              <a:rPr lang="en"/>
              <a:t>2:13</a:t>
            </a:r>
            <a:endParaRPr/>
          </a:p>
          <a:p>
            <a:pPr indent="0" lvl="0" marL="0" rtl="0" algn="l">
              <a:spcBef>
                <a:spcPts val="0"/>
              </a:spcBef>
              <a:spcAft>
                <a:spcPts val="0"/>
              </a:spcAft>
              <a:buClr>
                <a:schemeClr val="dk1"/>
              </a:buClr>
              <a:buSzPts val="1100"/>
              <a:buFont typeface="Arial"/>
              <a:buNone/>
            </a:pPr>
            <a:r>
              <a:rPr lang="en"/>
              <a:t>networks so in case you're wondering how one network might link and connect up to</a:t>
            </a:r>
            <a:endParaRPr/>
          </a:p>
          <a:p>
            <a:pPr indent="0" lvl="0" marL="0" rtl="0" algn="l">
              <a:spcBef>
                <a:spcPts val="0"/>
              </a:spcBef>
              <a:spcAft>
                <a:spcPts val="0"/>
              </a:spcAft>
              <a:buClr>
                <a:schemeClr val="dk1"/>
              </a:buClr>
              <a:buSzPts val="1100"/>
              <a:buFont typeface="Arial"/>
              <a:buNone/>
            </a:pPr>
            <a:r>
              <a:rPr lang="en"/>
              <a:t>2:19</a:t>
            </a:r>
            <a:endParaRPr/>
          </a:p>
          <a:p>
            <a:pPr indent="0" lvl="0" marL="0" rtl="0" algn="l">
              <a:spcBef>
                <a:spcPts val="0"/>
              </a:spcBef>
              <a:spcAft>
                <a:spcPts val="0"/>
              </a:spcAft>
              <a:buClr>
                <a:schemeClr val="dk1"/>
              </a:buClr>
              <a:buSzPts val="1100"/>
              <a:buFont typeface="Arial"/>
              <a:buNone/>
            </a:pPr>
            <a:r>
              <a:rPr lang="en"/>
              <a:t>a different network this infrastructure the router at the edge of this network the router at the edge of this other</a:t>
            </a:r>
            <a:endParaRPr/>
          </a:p>
          <a:p>
            <a:pPr indent="0" lvl="0" marL="0" rtl="0" algn="l">
              <a:spcBef>
                <a:spcPts val="0"/>
              </a:spcBef>
              <a:spcAft>
                <a:spcPts val="0"/>
              </a:spcAft>
              <a:buClr>
                <a:schemeClr val="dk1"/>
              </a:buClr>
              <a:buSzPts val="1100"/>
              <a:buFont typeface="Arial"/>
              <a:buNone/>
            </a:pPr>
            <a:r>
              <a:rPr lang="en"/>
              <a:t>2:25</a:t>
            </a:r>
            <a:endParaRPr/>
          </a:p>
          <a:p>
            <a:pPr indent="0" lvl="0" marL="0" rtl="0" algn="l">
              <a:spcBef>
                <a:spcPts val="0"/>
              </a:spcBef>
              <a:spcAft>
                <a:spcPts val="0"/>
              </a:spcAft>
              <a:buClr>
                <a:schemeClr val="dk1"/>
              </a:buClr>
              <a:buSzPts val="1100"/>
              <a:buFont typeface="Arial"/>
              <a:buNone/>
            </a:pPr>
            <a:r>
              <a:rPr lang="en"/>
              <a:t>network and the link that connects them you can house these in buildings that look like this and this allows those two</a:t>
            </a:r>
            <a:endParaRPr/>
          </a:p>
          <a:p>
            <a:pPr indent="0" lvl="0" marL="0" rtl="0" algn="l">
              <a:spcBef>
                <a:spcPts val="0"/>
              </a:spcBef>
              <a:spcAft>
                <a:spcPts val="0"/>
              </a:spcAft>
              <a:buClr>
                <a:schemeClr val="dk1"/>
              </a:buClr>
              <a:buSzPts val="1100"/>
              <a:buFont typeface="Arial"/>
              <a:buNone/>
            </a:pPr>
            <a:r>
              <a:rPr lang="en"/>
              <a:t>2:32</a:t>
            </a:r>
            <a:endParaRPr/>
          </a:p>
          <a:p>
            <a:pPr indent="0" lvl="0" marL="0" rtl="0" algn="l">
              <a:spcBef>
                <a:spcPts val="0"/>
              </a:spcBef>
              <a:spcAft>
                <a:spcPts val="0"/>
              </a:spcAft>
              <a:buClr>
                <a:schemeClr val="dk1"/>
              </a:buClr>
              <a:buSzPts val="1100"/>
              <a:buFont typeface="Arial"/>
              <a:buNone/>
            </a:pPr>
            <a:r>
              <a:rPr lang="en"/>
              <a:t>networks to connect with very high performance links and high performance routers so you can imagine this building</a:t>
            </a:r>
            <a:endParaRPr/>
          </a:p>
          <a:p>
            <a:pPr indent="0" lvl="0" marL="0" rtl="0" algn="l">
              <a:spcBef>
                <a:spcPts val="0"/>
              </a:spcBef>
              <a:spcAft>
                <a:spcPts val="0"/>
              </a:spcAft>
              <a:buClr>
                <a:schemeClr val="dk1"/>
              </a:buClr>
              <a:buSzPts val="1100"/>
              <a:buFont typeface="Arial"/>
              <a:buNone/>
            </a:pPr>
            <a:r>
              <a:rPr lang="en"/>
              <a:t>2:38</a:t>
            </a:r>
            <a:endParaRPr/>
          </a:p>
          <a:p>
            <a:pPr indent="0" lvl="0" marL="0" rtl="0" algn="l">
              <a:spcBef>
                <a:spcPts val="0"/>
              </a:spcBef>
              <a:spcAft>
                <a:spcPts val="0"/>
              </a:spcAft>
              <a:buClr>
                <a:schemeClr val="dk1"/>
              </a:buClr>
              <a:buSzPts val="1100"/>
              <a:buFont typeface="Arial"/>
              <a:buNone/>
            </a:pPr>
            <a:r>
              <a:rPr lang="en"/>
              <a:t>is very optimized for high performance routers it has good cooling properties in case the hardware gets too hot and</a:t>
            </a:r>
            <a:endParaRPr/>
          </a:p>
          <a:p>
            <a:pPr indent="0" lvl="0" marL="0" rtl="0" algn="l">
              <a:spcBef>
                <a:spcPts val="0"/>
              </a:spcBef>
              <a:spcAft>
                <a:spcPts val="0"/>
              </a:spcAft>
              <a:buClr>
                <a:schemeClr val="dk1"/>
              </a:buClr>
              <a:buSzPts val="1100"/>
              <a:buFont typeface="Arial"/>
              <a:buNone/>
            </a:pPr>
            <a:r>
              <a:rPr lang="en"/>
              <a:t>2:45</a:t>
            </a:r>
            <a:endParaRPr/>
          </a:p>
          <a:p>
            <a:pPr indent="0" lvl="0" marL="0" rtl="0" algn="l">
              <a:spcBef>
                <a:spcPts val="0"/>
              </a:spcBef>
              <a:spcAft>
                <a:spcPts val="0"/>
              </a:spcAft>
              <a:buClr>
                <a:schemeClr val="dk1"/>
              </a:buClr>
              <a:buSzPts val="1100"/>
              <a:buFont typeface="Arial"/>
              <a:buNone/>
            </a:pPr>
            <a:r>
              <a:rPr lang="en"/>
              <a:t>things like that and sometimes these are located in cities like downtown cities so that you get nice connection between</a:t>
            </a:r>
            <a:endParaRPr/>
          </a:p>
          <a:p>
            <a:pPr indent="0" lvl="0" marL="0" rtl="0" algn="l">
              <a:spcBef>
                <a:spcPts val="0"/>
              </a:spcBef>
              <a:spcAft>
                <a:spcPts val="0"/>
              </a:spcAft>
              <a:buClr>
                <a:schemeClr val="dk1"/>
              </a:buClr>
              <a:buSzPts val="1100"/>
              <a:buFont typeface="Arial"/>
              <a:buNone/>
            </a:pPr>
            <a:r>
              <a:rPr lang="en"/>
              <a:t>2:52</a:t>
            </a:r>
            <a:endParaRPr/>
          </a:p>
          <a:p>
            <a:pPr indent="0" lvl="0" marL="0" rtl="0" algn="l">
              <a:spcBef>
                <a:spcPts val="0"/>
              </a:spcBef>
              <a:spcAft>
                <a:spcPts val="0"/>
              </a:spcAft>
              <a:buClr>
                <a:schemeClr val="dk1"/>
              </a:buClr>
              <a:buSzPts val="1100"/>
              <a:buFont typeface="Arial"/>
              <a:buNone/>
            </a:pPr>
            <a:r>
              <a:rPr lang="en"/>
              <a:t>these two in places where a lot of people are so that's a place where you can find routers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ed476ffb65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ed476ffb65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ed476ffb65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ed476ffb65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1:09:37</a:t>
            </a:r>
            <a:endParaRPr/>
          </a:p>
          <a:p>
            <a:pPr indent="0" lvl="0" marL="0" rtl="0" algn="l">
              <a:spcBef>
                <a:spcPts val="0"/>
              </a:spcBef>
              <a:spcAft>
                <a:spcPts val="0"/>
              </a:spcAft>
              <a:buClr>
                <a:schemeClr val="dk1"/>
              </a:buClr>
              <a:buSzPts val="1100"/>
              <a:buFont typeface="Arial"/>
              <a:buNone/>
            </a:pPr>
            <a:r>
              <a:rPr lang="en"/>
              <a:t>great so how do you actually find the runtime of this thing because remember if we go all the way back the original</a:t>
            </a:r>
            <a:endParaRPr/>
          </a:p>
          <a:p>
            <a:pPr indent="0" lvl="0" marL="0" rtl="0" algn="l">
              <a:spcBef>
                <a:spcPts val="0"/>
              </a:spcBef>
              <a:spcAft>
                <a:spcPts val="0"/>
              </a:spcAft>
              <a:buClr>
                <a:schemeClr val="dk1"/>
              </a:buClr>
              <a:buSzPts val="1100"/>
              <a:buFont typeface="Arial"/>
              <a:buNone/>
            </a:pPr>
            <a:r>
              <a:rPr lang="en"/>
              <a:t>1:09:44</a:t>
            </a:r>
            <a:endParaRPr/>
          </a:p>
          <a:p>
            <a:pPr indent="0" lvl="0" marL="0" rtl="0" algn="l">
              <a:spcBef>
                <a:spcPts val="0"/>
              </a:spcBef>
              <a:spcAft>
                <a:spcPts val="0"/>
              </a:spcAft>
              <a:buClr>
                <a:schemeClr val="dk1"/>
              </a:buClr>
              <a:buSzPts val="1100"/>
              <a:buFont typeface="Arial"/>
              <a:buNone/>
            </a:pPr>
            <a:r>
              <a:rPr lang="en"/>
              <a:t>problem of looking through the entire table was that it ran an end time where</a:t>
            </a:r>
            <a:endParaRPr/>
          </a:p>
          <a:p>
            <a:pPr indent="0" lvl="0" marL="0" rtl="0" algn="l">
              <a:spcBef>
                <a:spcPts val="0"/>
              </a:spcBef>
              <a:spcAft>
                <a:spcPts val="0"/>
              </a:spcAft>
              <a:buClr>
                <a:schemeClr val="dk1"/>
              </a:buClr>
              <a:buSzPts val="1100"/>
              <a:buFont typeface="Arial"/>
              <a:buNone/>
            </a:pPr>
            <a:r>
              <a:rPr lang="en"/>
              <a:t>1:09:50</a:t>
            </a:r>
            <a:endParaRPr/>
          </a:p>
          <a:p>
            <a:pPr indent="0" lvl="0" marL="0" rtl="0" algn="l">
              <a:spcBef>
                <a:spcPts val="0"/>
              </a:spcBef>
              <a:spcAft>
                <a:spcPts val="0"/>
              </a:spcAft>
              <a:buClr>
                <a:schemeClr val="dk1"/>
              </a:buClr>
              <a:buSzPts val="1100"/>
              <a:buFont typeface="Arial"/>
              <a:buNone/>
            </a:pPr>
            <a:r>
              <a:rPr lang="en"/>
              <a:t>n is the number of entries in your table so it ran in O of n time where you had</a:t>
            </a:r>
            <a:endParaRPr/>
          </a:p>
          <a:p>
            <a:pPr indent="0" lvl="0" marL="0" rtl="0" algn="l">
              <a:spcBef>
                <a:spcPts val="0"/>
              </a:spcBef>
              <a:spcAft>
                <a:spcPts val="0"/>
              </a:spcAft>
              <a:buClr>
                <a:schemeClr val="dk1"/>
              </a:buClr>
              <a:buSzPts val="1100"/>
              <a:buFont typeface="Arial"/>
              <a:buNone/>
            </a:pPr>
            <a:r>
              <a:rPr lang="en"/>
              <a:t>1:09:55</a:t>
            </a:r>
            <a:endParaRPr/>
          </a:p>
          <a:p>
            <a:pPr indent="0" lvl="0" marL="0" rtl="0" algn="l">
              <a:spcBef>
                <a:spcPts val="0"/>
              </a:spcBef>
              <a:spcAft>
                <a:spcPts val="0"/>
              </a:spcAft>
              <a:buClr>
                <a:schemeClr val="dk1"/>
              </a:buClr>
              <a:buSzPts val="1100"/>
              <a:buFont typeface="Arial"/>
              <a:buNone/>
            </a:pPr>
            <a:r>
              <a:rPr lang="en"/>
              <a:t>to scan through everything in the table that was way too slow so a somewhat</a:t>
            </a:r>
            <a:endParaRPr/>
          </a:p>
          <a:p>
            <a:pPr indent="0" lvl="0" marL="0" rtl="0" algn="l">
              <a:spcBef>
                <a:spcPts val="0"/>
              </a:spcBef>
              <a:spcAft>
                <a:spcPts val="0"/>
              </a:spcAft>
              <a:buClr>
                <a:schemeClr val="dk1"/>
              </a:buClr>
              <a:buSzPts val="1100"/>
              <a:buFont typeface="Arial"/>
              <a:buNone/>
            </a:pPr>
            <a:r>
              <a:rPr lang="en"/>
              <a:t>1:10:00</a:t>
            </a:r>
            <a:endParaRPr/>
          </a:p>
          <a:p>
            <a:pPr indent="0" lvl="0" marL="0" rtl="0" algn="l">
              <a:spcBef>
                <a:spcPts val="0"/>
              </a:spcBef>
              <a:spcAft>
                <a:spcPts val="0"/>
              </a:spcAft>
              <a:buClr>
                <a:schemeClr val="dk1"/>
              </a:buClr>
              <a:buSzPts val="1100"/>
              <a:buFont typeface="Arial"/>
              <a:buNone/>
            </a:pPr>
            <a:r>
              <a:rPr lang="en"/>
              <a:t>surprising fact is that the runtime of a try is not o of n it is O of one it is</a:t>
            </a:r>
            <a:endParaRPr/>
          </a:p>
          <a:p>
            <a:pPr indent="0" lvl="0" marL="0" rtl="0" algn="l">
              <a:spcBef>
                <a:spcPts val="0"/>
              </a:spcBef>
              <a:spcAft>
                <a:spcPts val="0"/>
              </a:spcAft>
              <a:buClr>
                <a:schemeClr val="dk1"/>
              </a:buClr>
              <a:buSzPts val="1100"/>
              <a:buFont typeface="Arial"/>
              <a:buNone/>
            </a:pPr>
            <a:r>
              <a:rPr lang="en"/>
              <a:t>1:10:07</a:t>
            </a:r>
            <a:endParaRPr/>
          </a:p>
          <a:p>
            <a:pPr indent="0" lvl="0" marL="0" rtl="0" algn="l">
              <a:spcBef>
                <a:spcPts val="0"/>
              </a:spcBef>
              <a:spcAft>
                <a:spcPts val="0"/>
              </a:spcAft>
              <a:buClr>
                <a:schemeClr val="dk1"/>
              </a:buClr>
              <a:buSzPts val="1100"/>
              <a:buFont typeface="Arial"/>
              <a:buNone/>
            </a:pPr>
            <a:r>
              <a:rPr lang="en"/>
              <a:t>constant no matter how many entries you have and the way that I see that is how</a:t>
            </a:r>
            <a:endParaRPr/>
          </a:p>
          <a:p>
            <a:pPr indent="0" lvl="0" marL="0" rtl="0" algn="l">
              <a:spcBef>
                <a:spcPts val="0"/>
              </a:spcBef>
              <a:spcAft>
                <a:spcPts val="0"/>
              </a:spcAft>
              <a:buClr>
                <a:schemeClr val="dk1"/>
              </a:buClr>
              <a:buSzPts val="1100"/>
              <a:buFont typeface="Arial"/>
              <a:buNone/>
            </a:pPr>
            <a:r>
              <a:rPr lang="en"/>
              <a:t>1:10:12</a:t>
            </a:r>
            <a:endParaRPr/>
          </a:p>
          <a:p>
            <a:pPr indent="0" lvl="0" marL="0" rtl="0" algn="l">
              <a:spcBef>
                <a:spcPts val="0"/>
              </a:spcBef>
              <a:spcAft>
                <a:spcPts val="0"/>
              </a:spcAft>
              <a:buClr>
                <a:schemeClr val="dk1"/>
              </a:buClr>
              <a:buSzPts val="1100"/>
              <a:buFont typeface="Arial"/>
              <a:buNone/>
            </a:pPr>
            <a:r>
              <a:rPr lang="en"/>
              <a:t>did you do longest prefix matching you spelled the IP address you started at the top and you spelled the address one</a:t>
            </a:r>
            <a:endParaRPr/>
          </a:p>
          <a:p>
            <a:pPr indent="0" lvl="0" marL="0" rtl="0" algn="l">
              <a:spcBef>
                <a:spcPts val="0"/>
              </a:spcBef>
              <a:spcAft>
                <a:spcPts val="0"/>
              </a:spcAft>
              <a:buClr>
                <a:schemeClr val="dk1"/>
              </a:buClr>
              <a:buSzPts val="1100"/>
              <a:buFont typeface="Arial"/>
              <a:buNone/>
            </a:pPr>
            <a:r>
              <a:rPr lang="en"/>
              <a:t>1:10:19</a:t>
            </a:r>
            <a:endParaRPr/>
          </a:p>
          <a:p>
            <a:pPr indent="0" lvl="0" marL="0" rtl="0" algn="l">
              <a:spcBef>
                <a:spcPts val="0"/>
              </a:spcBef>
              <a:spcAft>
                <a:spcPts val="0"/>
              </a:spcAft>
              <a:buClr>
                <a:schemeClr val="dk1"/>
              </a:buClr>
              <a:buSzPts val="1100"/>
              <a:buFont typeface="Arial"/>
              <a:buNone/>
            </a:pPr>
            <a:r>
              <a:rPr lang="en"/>
              <a:t>after the other going all the way down in the worst case if you spelled all the</a:t>
            </a:r>
            <a:endParaRPr/>
          </a:p>
          <a:p>
            <a:pPr indent="0" lvl="0" marL="0" rtl="0" algn="l">
              <a:spcBef>
                <a:spcPts val="0"/>
              </a:spcBef>
              <a:spcAft>
                <a:spcPts val="0"/>
              </a:spcAft>
              <a:buClr>
                <a:schemeClr val="dk1"/>
              </a:buClr>
              <a:buSzPts val="1100"/>
              <a:buFont typeface="Arial"/>
              <a:buNone/>
            </a:pPr>
            <a:r>
              <a:rPr lang="en"/>
              <a:t>1:10:25</a:t>
            </a:r>
            <a:endParaRPr/>
          </a:p>
          <a:p>
            <a:pPr indent="0" lvl="0" marL="0" rtl="0" algn="l">
              <a:spcBef>
                <a:spcPts val="0"/>
              </a:spcBef>
              <a:spcAft>
                <a:spcPts val="0"/>
              </a:spcAft>
              <a:buClr>
                <a:schemeClr val="dk1"/>
              </a:buClr>
              <a:buSzPts val="1100"/>
              <a:buFont typeface="Arial"/>
              <a:buNone/>
            </a:pPr>
            <a:r>
              <a:rPr lang="en"/>
              <a:t>way to to the bottom of the tree you would spell 32 different digits because</a:t>
            </a:r>
            <a:endParaRPr/>
          </a:p>
          <a:p>
            <a:pPr indent="0" lvl="0" marL="0" rtl="0" algn="l">
              <a:spcBef>
                <a:spcPts val="0"/>
              </a:spcBef>
              <a:spcAft>
                <a:spcPts val="0"/>
              </a:spcAft>
              <a:buClr>
                <a:schemeClr val="dk1"/>
              </a:buClr>
              <a:buSzPts val="1100"/>
              <a:buFont typeface="Arial"/>
              <a:buNone/>
            </a:pPr>
            <a:r>
              <a:rPr lang="en"/>
              <a:t>1:10:30</a:t>
            </a:r>
            <a:endParaRPr/>
          </a:p>
          <a:p>
            <a:pPr indent="0" lvl="0" marL="0" rtl="0" algn="l">
              <a:spcBef>
                <a:spcPts val="0"/>
              </a:spcBef>
              <a:spcAft>
                <a:spcPts val="0"/>
              </a:spcAft>
              <a:buClr>
                <a:schemeClr val="dk1"/>
              </a:buClr>
              <a:buSzPts val="1100"/>
              <a:buFont typeface="Arial"/>
              <a:buNone/>
            </a:pPr>
            <a:r>
              <a:rPr lang="en"/>
              <a:t>IP addresses are 32 bits assuming ipv4 so at most you're only ever going to</a:t>
            </a:r>
            <a:endParaRPr/>
          </a:p>
          <a:p>
            <a:pPr indent="0" lvl="0" marL="0" rtl="0" algn="l">
              <a:spcBef>
                <a:spcPts val="0"/>
              </a:spcBef>
              <a:spcAft>
                <a:spcPts val="0"/>
              </a:spcAft>
              <a:buClr>
                <a:schemeClr val="dk1"/>
              </a:buClr>
              <a:buSzPts val="1100"/>
              <a:buFont typeface="Arial"/>
              <a:buNone/>
            </a:pPr>
            <a:r>
              <a:rPr lang="en"/>
              <a:t>1:10:36</a:t>
            </a:r>
            <a:endParaRPr/>
          </a:p>
          <a:p>
            <a:pPr indent="0" lvl="0" marL="0" rtl="0" algn="l">
              <a:spcBef>
                <a:spcPts val="0"/>
              </a:spcBef>
              <a:spcAft>
                <a:spcPts val="0"/>
              </a:spcAft>
              <a:buClr>
                <a:schemeClr val="dk1"/>
              </a:buClr>
              <a:buSzPts val="1100"/>
              <a:buFont typeface="Arial"/>
              <a:buNone/>
            </a:pPr>
            <a:r>
              <a:rPr lang="en"/>
              <a:t>touch 32 nodes as a result of spelling out 32 different digits even if the tree</a:t>
            </a:r>
            <a:endParaRPr/>
          </a:p>
          <a:p>
            <a:pPr indent="0" lvl="0" marL="0" rtl="0" algn="l">
              <a:spcBef>
                <a:spcPts val="0"/>
              </a:spcBef>
              <a:spcAft>
                <a:spcPts val="0"/>
              </a:spcAft>
              <a:buClr>
                <a:schemeClr val="dk1"/>
              </a:buClr>
              <a:buSzPts val="1100"/>
              <a:buFont typeface="Arial"/>
              <a:buNone/>
            </a:pPr>
            <a:r>
              <a:rPr lang="en"/>
              <a:t>1:10:43</a:t>
            </a:r>
            <a:endParaRPr/>
          </a:p>
          <a:p>
            <a:pPr indent="0" lvl="0" marL="0" rtl="0" algn="l">
              <a:spcBef>
                <a:spcPts val="0"/>
              </a:spcBef>
              <a:spcAft>
                <a:spcPts val="0"/>
              </a:spcAft>
              <a:buClr>
                <a:schemeClr val="dk1"/>
              </a:buClr>
              <a:buSzPts val="1100"/>
              <a:buFont typeface="Arial"/>
              <a:buNone/>
            </a:pPr>
            <a:r>
              <a:rPr lang="en"/>
              <a:t>itself is enormous like exponential number of entries it doesn't matter</a:t>
            </a:r>
            <a:endParaRPr/>
          </a:p>
          <a:p>
            <a:pPr indent="0" lvl="0" marL="0" rtl="0" algn="l">
              <a:spcBef>
                <a:spcPts val="0"/>
              </a:spcBef>
              <a:spcAft>
                <a:spcPts val="0"/>
              </a:spcAft>
              <a:buClr>
                <a:schemeClr val="dk1"/>
              </a:buClr>
              <a:buSzPts val="1100"/>
              <a:buFont typeface="Arial"/>
              <a:buNone/>
            </a:pPr>
            <a:r>
              <a:rPr lang="en"/>
              <a:t>1:10:48</a:t>
            </a:r>
            <a:endParaRPr/>
          </a:p>
          <a:p>
            <a:pPr indent="0" lvl="0" marL="0" rtl="0" algn="l">
              <a:spcBef>
                <a:spcPts val="0"/>
              </a:spcBef>
              <a:spcAft>
                <a:spcPts val="0"/>
              </a:spcAft>
              <a:buClr>
                <a:schemeClr val="dk1"/>
              </a:buClr>
              <a:buSzPts val="1100"/>
              <a:buFont typeface="Arial"/>
              <a:buNone/>
            </a:pPr>
            <a:r>
              <a:rPr lang="en"/>
              <a:t>because every time you do longest prefix matching which is what you have to do for forwarding you just walk down this</a:t>
            </a:r>
            <a:endParaRPr/>
          </a:p>
          <a:p>
            <a:pPr indent="0" lvl="0" marL="0" rtl="0" algn="l">
              <a:spcBef>
                <a:spcPts val="0"/>
              </a:spcBef>
              <a:spcAft>
                <a:spcPts val="0"/>
              </a:spcAft>
              <a:buClr>
                <a:schemeClr val="dk1"/>
              </a:buClr>
              <a:buSzPts val="1100"/>
              <a:buFont typeface="Arial"/>
              <a:buNone/>
            </a:pPr>
            <a:r>
              <a:rPr lang="en"/>
              <a:t>1:10:54</a:t>
            </a:r>
            <a:endParaRPr/>
          </a:p>
          <a:p>
            <a:pPr indent="0" lvl="0" marL="0" rtl="0" algn="l">
              <a:spcBef>
                <a:spcPts val="0"/>
              </a:spcBef>
              <a:spcAft>
                <a:spcPts val="0"/>
              </a:spcAft>
              <a:buClr>
                <a:schemeClr val="dk1"/>
              </a:buClr>
              <a:buSzPts val="1100"/>
              <a:buFont typeface="Arial"/>
              <a:buNone/>
            </a:pPr>
            <a:r>
              <a:rPr lang="en"/>
              <a:t>tree 32 numbers done so now there's no more scaling with the size of the table</a:t>
            </a:r>
            <a:endParaRPr/>
          </a:p>
          <a:p>
            <a:pPr indent="0" lvl="0" marL="0" rtl="0" algn="l">
              <a:spcBef>
                <a:spcPts val="0"/>
              </a:spcBef>
              <a:spcAft>
                <a:spcPts val="0"/>
              </a:spcAft>
              <a:buClr>
                <a:schemeClr val="dk1"/>
              </a:buClr>
              <a:buSzPts val="1100"/>
              <a:buFont typeface="Arial"/>
              <a:buNone/>
            </a:pPr>
            <a:r>
              <a:rPr lang="en"/>
              <a:t>1:10:59</a:t>
            </a:r>
            <a:endParaRPr/>
          </a:p>
          <a:p>
            <a:pPr indent="0" lvl="0" marL="0" rtl="0" algn="l">
              <a:spcBef>
                <a:spcPts val="0"/>
              </a:spcBef>
              <a:spcAft>
                <a:spcPts val="0"/>
              </a:spcAft>
              <a:buClr>
                <a:schemeClr val="dk1"/>
              </a:buClr>
              <a:buSzPts val="1100"/>
              <a:buFont typeface="Arial"/>
              <a:buNone/>
            </a:pPr>
            <a:r>
              <a:rPr lang="en"/>
              <a:t>the table could be enormous the TR itself could be enormous and it doesn't matter no matter how big the try is if</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ed476ffb65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ed476ffb65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d476ffb6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d476ffb6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what does the router actually</a:t>
            </a:r>
            <a:endParaRPr/>
          </a:p>
          <a:p>
            <a:pPr indent="0" lvl="0" marL="0" rtl="0" algn="l">
              <a:spcBef>
                <a:spcPts val="0"/>
              </a:spcBef>
              <a:spcAft>
                <a:spcPts val="0"/>
              </a:spcAft>
              <a:buClr>
                <a:schemeClr val="dk1"/>
              </a:buClr>
              <a:buSzPts val="1100"/>
              <a:buFont typeface="Arial"/>
              <a:buNone/>
            </a:pPr>
            <a:r>
              <a:rPr lang="en"/>
              <a:t>3:05</a:t>
            </a:r>
            <a:endParaRPr/>
          </a:p>
          <a:p>
            <a:pPr indent="0" lvl="0" marL="0" rtl="0" algn="l">
              <a:spcBef>
                <a:spcPts val="0"/>
              </a:spcBef>
              <a:spcAft>
                <a:spcPts val="0"/>
              </a:spcAft>
              <a:buClr>
                <a:schemeClr val="dk1"/>
              </a:buClr>
              <a:buSzPts val="1100"/>
              <a:buFont typeface="Arial"/>
              <a:buNone/>
            </a:pPr>
            <a:r>
              <a:rPr lang="en"/>
              <a:t>look like it's not a square in real life it looks something more like this and ultimately all that it is it's a</a:t>
            </a:r>
            <a:endParaRPr/>
          </a:p>
          <a:p>
            <a:pPr indent="0" lvl="0" marL="0" rtl="0" algn="l">
              <a:spcBef>
                <a:spcPts val="0"/>
              </a:spcBef>
              <a:spcAft>
                <a:spcPts val="0"/>
              </a:spcAft>
              <a:buClr>
                <a:schemeClr val="dk1"/>
              </a:buClr>
              <a:buSzPts val="1100"/>
              <a:buFont typeface="Arial"/>
              <a:buNone/>
            </a:pPr>
            <a:r>
              <a:rPr lang="en"/>
              <a:t>3:11</a:t>
            </a:r>
            <a:endParaRPr/>
          </a:p>
          <a:p>
            <a:pPr indent="0" lvl="0" marL="0" rtl="0" algn="l">
              <a:spcBef>
                <a:spcPts val="0"/>
              </a:spcBef>
              <a:spcAft>
                <a:spcPts val="0"/>
              </a:spcAft>
              <a:buClr>
                <a:schemeClr val="dk1"/>
              </a:buClr>
              <a:buSzPts val="1100"/>
              <a:buFont typeface="Arial"/>
              <a:buNone/>
            </a:pPr>
            <a:r>
              <a:rPr lang="en"/>
              <a:t>computer that's really good at forwarding packets so it's a computer with a CPU just like any other computer</a:t>
            </a:r>
            <a:endParaRPr/>
          </a:p>
          <a:p>
            <a:pPr indent="0" lvl="0" marL="0" rtl="0" algn="l">
              <a:spcBef>
                <a:spcPts val="0"/>
              </a:spcBef>
              <a:spcAft>
                <a:spcPts val="0"/>
              </a:spcAft>
              <a:buClr>
                <a:schemeClr val="dk1"/>
              </a:buClr>
              <a:buSzPts val="1100"/>
              <a:buFont typeface="Arial"/>
              <a:buNone/>
            </a:pPr>
            <a:r>
              <a:rPr lang="en"/>
              <a:t>3:18</a:t>
            </a:r>
            <a:endParaRPr/>
          </a:p>
          <a:p>
            <a:pPr indent="0" lvl="0" marL="0" rtl="0" algn="l">
              <a:spcBef>
                <a:spcPts val="0"/>
              </a:spcBef>
              <a:spcAft>
                <a:spcPts val="0"/>
              </a:spcAft>
              <a:buClr>
                <a:schemeClr val="dk1"/>
              </a:buClr>
              <a:buSzPts val="1100"/>
              <a:buFont typeface="Arial"/>
              <a:buNone/>
            </a:pPr>
            <a:r>
              <a:rPr lang="en"/>
              <a:t>like your laptop except that instead of browsing the web or playing games the</a:t>
            </a:r>
            <a:endParaRPr/>
          </a:p>
          <a:p>
            <a:pPr indent="0" lvl="0" marL="0" rtl="0" algn="l">
              <a:spcBef>
                <a:spcPts val="0"/>
              </a:spcBef>
              <a:spcAft>
                <a:spcPts val="0"/>
              </a:spcAft>
              <a:buClr>
                <a:schemeClr val="dk1"/>
              </a:buClr>
              <a:buSzPts val="1100"/>
              <a:buFont typeface="Arial"/>
              <a:buNone/>
            </a:pPr>
            <a:r>
              <a:rPr lang="en"/>
              <a:t>3:23</a:t>
            </a:r>
            <a:endParaRPr/>
          </a:p>
          <a:p>
            <a:pPr indent="0" lvl="0" marL="0" rtl="0" algn="l">
              <a:spcBef>
                <a:spcPts val="0"/>
              </a:spcBef>
              <a:spcAft>
                <a:spcPts val="0"/>
              </a:spcAft>
              <a:buClr>
                <a:schemeClr val="dk1"/>
              </a:buClr>
              <a:buSzPts val="1100"/>
              <a:buFont typeface="Arial"/>
              <a:buNone/>
            </a:pPr>
            <a:r>
              <a:rPr lang="en"/>
              <a:t>router's job is just to receive and forward packets so it is a computer that looks like any other server computer but</a:t>
            </a:r>
            <a:endParaRPr/>
          </a:p>
          <a:p>
            <a:pPr indent="0" lvl="0" marL="0" rtl="0" algn="l">
              <a:spcBef>
                <a:spcPts val="0"/>
              </a:spcBef>
              <a:spcAft>
                <a:spcPts val="0"/>
              </a:spcAft>
              <a:buClr>
                <a:schemeClr val="dk1"/>
              </a:buClr>
              <a:buSzPts val="1100"/>
              <a:buFont typeface="Arial"/>
              <a:buNone/>
            </a:pPr>
            <a:r>
              <a:rPr lang="en"/>
              <a:t>3:30</a:t>
            </a:r>
            <a:endParaRPr/>
          </a:p>
          <a:p>
            <a:pPr indent="0" lvl="0" marL="0" rtl="0" algn="l">
              <a:spcBef>
                <a:spcPts val="0"/>
              </a:spcBef>
              <a:spcAft>
                <a:spcPts val="0"/>
              </a:spcAft>
              <a:buClr>
                <a:schemeClr val="dk1"/>
              </a:buClr>
              <a:buSzPts val="1100"/>
              <a:buFont typeface="Arial"/>
              <a:buNone/>
            </a:pPr>
            <a:r>
              <a:rPr lang="en"/>
              <a:t>instead of serving you YouTube videos or letting you play games it's just</a:t>
            </a:r>
            <a:endParaRPr/>
          </a:p>
          <a:p>
            <a:pPr indent="0" lvl="0" marL="0" rtl="0" algn="l">
              <a:spcBef>
                <a:spcPts val="0"/>
              </a:spcBef>
              <a:spcAft>
                <a:spcPts val="0"/>
              </a:spcAft>
              <a:buClr>
                <a:schemeClr val="dk1"/>
              </a:buClr>
              <a:buSzPts val="1100"/>
              <a:buFont typeface="Arial"/>
              <a:buNone/>
            </a:pPr>
            <a:r>
              <a:rPr lang="en"/>
              <a:t>3:36</a:t>
            </a:r>
            <a:endParaRPr/>
          </a:p>
          <a:p>
            <a:pPr indent="0" lvl="0" marL="0" rtl="0" algn="l">
              <a:spcBef>
                <a:spcPts val="0"/>
              </a:spcBef>
              <a:spcAft>
                <a:spcPts val="0"/>
              </a:spcAft>
              <a:buClr>
                <a:schemeClr val="dk1"/>
              </a:buClr>
              <a:buSzPts val="1100"/>
              <a:buFont typeface="Arial"/>
              <a:buNone/>
            </a:pPr>
            <a:r>
              <a:rPr lang="en"/>
              <a:t>forwarding packets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d476ffb6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d476ffb6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are also different sizes of routers so the one in your home is</a:t>
            </a:r>
            <a:endParaRPr/>
          </a:p>
          <a:p>
            <a:pPr indent="0" lvl="0" marL="0" rtl="0" algn="l">
              <a:spcBef>
                <a:spcPts val="0"/>
              </a:spcBef>
              <a:spcAft>
                <a:spcPts val="0"/>
              </a:spcAft>
              <a:buClr>
                <a:schemeClr val="dk1"/>
              </a:buClr>
              <a:buSzPts val="1100"/>
              <a:buFont typeface="Arial"/>
              <a:buNone/>
            </a:pPr>
            <a:r>
              <a:rPr lang="en"/>
              <a:t>3:42</a:t>
            </a:r>
            <a:endParaRPr/>
          </a:p>
          <a:p>
            <a:pPr indent="0" lvl="0" marL="0" rtl="0" algn="l">
              <a:spcBef>
                <a:spcPts val="0"/>
              </a:spcBef>
              <a:spcAft>
                <a:spcPts val="0"/>
              </a:spcAft>
              <a:buClr>
                <a:schemeClr val="dk1"/>
              </a:buClr>
              <a:buSzPts val="1100"/>
              <a:buFont typeface="Arial"/>
              <a:buNone/>
            </a:pPr>
            <a:r>
              <a:rPr lang="en"/>
              <a:t>probably one of these stinky little ones and that's enough to support the traffic on your home network you could also get</a:t>
            </a:r>
            <a:endParaRPr/>
          </a:p>
          <a:p>
            <a:pPr indent="0" lvl="0" marL="0" rtl="0" algn="l">
              <a:spcBef>
                <a:spcPts val="0"/>
              </a:spcBef>
              <a:spcAft>
                <a:spcPts val="0"/>
              </a:spcAft>
              <a:buClr>
                <a:schemeClr val="dk1"/>
              </a:buClr>
              <a:buSzPts val="1100"/>
              <a:buFont typeface="Arial"/>
              <a:buNone/>
            </a:pPr>
            <a:r>
              <a:rPr lang="en"/>
              <a:t>3:48</a:t>
            </a:r>
            <a:endParaRPr/>
          </a:p>
          <a:p>
            <a:pPr indent="0" lvl="0" marL="0" rtl="0" algn="l">
              <a:spcBef>
                <a:spcPts val="0"/>
              </a:spcBef>
              <a:spcAft>
                <a:spcPts val="0"/>
              </a:spcAft>
              <a:buClr>
                <a:schemeClr val="dk1"/>
              </a:buClr>
              <a:buSzPts val="1100"/>
              <a:buFont typeface="Arial"/>
              <a:buNone/>
            </a:pPr>
            <a:r>
              <a:rPr lang="en"/>
              <a:t>a larger one and here when we mean larger we don't just mean the physical size although this is probably larger</a:t>
            </a:r>
            <a:endParaRPr/>
          </a:p>
          <a:p>
            <a:pPr indent="0" lvl="0" marL="0" rtl="0" algn="l">
              <a:spcBef>
                <a:spcPts val="0"/>
              </a:spcBef>
              <a:spcAft>
                <a:spcPts val="0"/>
              </a:spcAft>
              <a:buClr>
                <a:schemeClr val="dk1"/>
              </a:buClr>
              <a:buSzPts val="1100"/>
              <a:buFont typeface="Arial"/>
              <a:buNone/>
            </a:pPr>
            <a:r>
              <a:rPr lang="en"/>
              <a:t>3:55</a:t>
            </a:r>
            <a:endParaRPr/>
          </a:p>
          <a:p>
            <a:pPr indent="0" lvl="0" marL="0" rtl="0" algn="l">
              <a:spcBef>
                <a:spcPts val="0"/>
              </a:spcBef>
              <a:spcAft>
                <a:spcPts val="0"/>
              </a:spcAft>
              <a:buClr>
                <a:schemeClr val="dk1"/>
              </a:buClr>
              <a:buSzPts val="1100"/>
              <a:buFont typeface="Arial"/>
              <a:buNone/>
            </a:pPr>
            <a:r>
              <a:rPr lang="en"/>
              <a:t>but we also mean the number of ports and here we're talking about physical ports not logical ones so these are the</a:t>
            </a:r>
            <a:endParaRPr/>
          </a:p>
          <a:p>
            <a:pPr indent="0" lvl="0" marL="0" rtl="0" algn="l">
              <a:spcBef>
                <a:spcPts val="0"/>
              </a:spcBef>
              <a:spcAft>
                <a:spcPts val="0"/>
              </a:spcAft>
              <a:buClr>
                <a:schemeClr val="dk1"/>
              </a:buClr>
              <a:buSzPts val="1100"/>
              <a:buFont typeface="Arial"/>
              <a:buNone/>
            </a:pPr>
            <a:r>
              <a:rPr lang="en"/>
              <a:t>4:02</a:t>
            </a:r>
            <a:endParaRPr/>
          </a:p>
          <a:p>
            <a:pPr indent="0" lvl="0" marL="0" rtl="0" algn="l">
              <a:spcBef>
                <a:spcPts val="0"/>
              </a:spcBef>
              <a:spcAft>
                <a:spcPts val="0"/>
              </a:spcAft>
              <a:buClr>
                <a:schemeClr val="dk1"/>
              </a:buClr>
              <a:buSzPts val="1100"/>
              <a:buFont typeface="Arial"/>
              <a:buNone/>
            </a:pPr>
            <a:r>
              <a:rPr lang="en"/>
              <a:t>physical ports that the actual holes in which you would plug in cables and you can see this one has way more ports than</a:t>
            </a:r>
            <a:endParaRPr/>
          </a:p>
          <a:p>
            <a:pPr indent="0" lvl="0" marL="0" rtl="0" algn="l">
              <a:spcBef>
                <a:spcPts val="0"/>
              </a:spcBef>
              <a:spcAft>
                <a:spcPts val="0"/>
              </a:spcAft>
              <a:buClr>
                <a:schemeClr val="dk1"/>
              </a:buClr>
              <a:buSzPts val="1100"/>
              <a:buFont typeface="Arial"/>
              <a:buNone/>
            </a:pPr>
            <a:r>
              <a:rPr lang="en"/>
              <a:t>4:08</a:t>
            </a:r>
            <a:endParaRPr/>
          </a:p>
          <a:p>
            <a:pPr indent="0" lvl="0" marL="0" rtl="0" algn="l">
              <a:spcBef>
                <a:spcPts val="0"/>
              </a:spcBef>
              <a:spcAft>
                <a:spcPts val="0"/>
              </a:spcAft>
              <a:buClr>
                <a:schemeClr val="dk1"/>
              </a:buClr>
              <a:buSzPts val="1100"/>
              <a:buFont typeface="Arial"/>
              <a:buNone/>
            </a:pPr>
            <a:r>
              <a:rPr lang="en"/>
              <a:t>this tiny one which has maybe three or four so when we say size we mean</a:t>
            </a:r>
            <a:endParaRPr/>
          </a:p>
          <a:p>
            <a:pPr indent="0" lvl="0" marL="0" rtl="0" algn="l">
              <a:spcBef>
                <a:spcPts val="0"/>
              </a:spcBef>
              <a:spcAft>
                <a:spcPts val="0"/>
              </a:spcAft>
              <a:buClr>
                <a:schemeClr val="dk1"/>
              </a:buClr>
              <a:buSzPts val="1100"/>
              <a:buFont typeface="Arial"/>
              <a:buNone/>
            </a:pPr>
            <a:r>
              <a:rPr lang="en"/>
              <a:t>4:13</a:t>
            </a:r>
            <a:endParaRPr/>
          </a:p>
          <a:p>
            <a:pPr indent="0" lvl="0" marL="0" rtl="0" algn="l">
              <a:spcBef>
                <a:spcPts val="0"/>
              </a:spcBef>
              <a:spcAft>
                <a:spcPts val="0"/>
              </a:spcAft>
              <a:buClr>
                <a:schemeClr val="dk1"/>
              </a:buClr>
              <a:buSzPts val="1100"/>
              <a:buFont typeface="Arial"/>
              <a:buNone/>
            </a:pPr>
            <a:r>
              <a:rPr lang="en"/>
              <a:t>physical size but we also mean number of ports maybe also the bandwidth of the links that you connect to these ports</a:t>
            </a:r>
            <a:endParaRPr/>
          </a:p>
          <a:p>
            <a:pPr indent="0" lvl="0" marL="0" rtl="0" algn="l">
              <a:spcBef>
                <a:spcPts val="0"/>
              </a:spcBef>
              <a:spcAft>
                <a:spcPts val="0"/>
              </a:spcAft>
              <a:buClr>
                <a:schemeClr val="dk1"/>
              </a:buClr>
              <a:buSzPts val="1100"/>
              <a:buFont typeface="Arial"/>
              <a:buNone/>
            </a:pPr>
            <a:r>
              <a:rPr lang="en"/>
              <a:t>4:20</a:t>
            </a:r>
            <a:endParaRPr/>
          </a:p>
          <a:p>
            <a:pPr indent="0" lvl="0" marL="0" rtl="0" algn="l">
              <a:spcBef>
                <a:spcPts val="0"/>
              </a:spcBef>
              <a:spcAft>
                <a:spcPts val="0"/>
              </a:spcAft>
              <a:buClr>
                <a:schemeClr val="dk1"/>
              </a:buClr>
              <a:buSzPts val="1100"/>
              <a:buFont typeface="Arial"/>
              <a:buNone/>
            </a:pPr>
            <a:r>
              <a:rPr lang="en"/>
              <a:t>and how much data that Port can read and write at any given time and if you want a really big router you can go and get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d476ffb6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d476ffb6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your home probably doesn't have one that's person sized but those big data centers or</a:t>
            </a:r>
            <a:endParaRPr/>
          </a:p>
          <a:p>
            <a:pPr indent="0" lvl="0" marL="0" rtl="0" algn="l">
              <a:spcBef>
                <a:spcPts val="0"/>
              </a:spcBef>
              <a:spcAft>
                <a:spcPts val="0"/>
              </a:spcAft>
              <a:buClr>
                <a:schemeClr val="dk1"/>
              </a:buClr>
              <a:buSzPts val="1100"/>
              <a:buFont typeface="Arial"/>
              <a:buNone/>
            </a:pPr>
            <a:r>
              <a:rPr lang="en"/>
              <a:t>5:54</a:t>
            </a:r>
            <a:endParaRPr/>
          </a:p>
          <a:p>
            <a:pPr indent="0" lvl="0" marL="0" rtl="0" algn="l">
              <a:spcBef>
                <a:spcPts val="0"/>
              </a:spcBef>
              <a:spcAft>
                <a:spcPts val="0"/>
              </a:spcAft>
              <a:buClr>
                <a:schemeClr val="dk1"/>
              </a:buClr>
              <a:buSzPts val="1100"/>
              <a:buFont typeface="Arial"/>
              <a:buNone/>
            </a:pPr>
            <a:r>
              <a:rPr lang="en"/>
              <a:t>collocation facilities they will have routers that are this big and here's just an example of the specs of a router</a:t>
            </a:r>
            <a:endParaRPr/>
          </a:p>
          <a:p>
            <a:pPr indent="0" lvl="0" marL="0" rtl="0" algn="l">
              <a:spcBef>
                <a:spcPts val="0"/>
              </a:spcBef>
              <a:spcAft>
                <a:spcPts val="0"/>
              </a:spcAft>
              <a:buClr>
                <a:schemeClr val="dk1"/>
              </a:buClr>
              <a:buSzPts val="1100"/>
              <a:buFont typeface="Arial"/>
              <a:buNone/>
            </a:pPr>
            <a:r>
              <a:rPr lang="en"/>
              <a:t>6:01</a:t>
            </a:r>
            <a:endParaRPr/>
          </a:p>
          <a:p>
            <a:pPr indent="0" lvl="0" marL="0" rtl="0" algn="l">
              <a:spcBef>
                <a:spcPts val="0"/>
              </a:spcBef>
              <a:spcAft>
                <a:spcPts val="0"/>
              </a:spcAft>
              <a:buClr>
                <a:schemeClr val="dk1"/>
              </a:buClr>
              <a:buSzPts val="1100"/>
              <a:buFont typeface="Arial"/>
              <a:buNone/>
            </a:pPr>
            <a:r>
              <a:rPr lang="en"/>
              <a:t>like this so as an example a modern router might have say 288 ports that's a</a:t>
            </a:r>
            <a:endParaRPr/>
          </a:p>
          <a:p>
            <a:pPr indent="0" lvl="0" marL="0" rtl="0" algn="l">
              <a:spcBef>
                <a:spcPts val="0"/>
              </a:spcBef>
              <a:spcAft>
                <a:spcPts val="0"/>
              </a:spcAft>
              <a:buClr>
                <a:schemeClr val="dk1"/>
              </a:buClr>
              <a:buSzPts val="1100"/>
              <a:buFont typeface="Arial"/>
              <a:buNone/>
            </a:pPr>
            <a:r>
              <a:rPr lang="en"/>
              <a:t>6:07</a:t>
            </a:r>
            <a:endParaRPr/>
          </a:p>
          <a:p>
            <a:pPr indent="0" lvl="0" marL="0" rtl="0" algn="l">
              <a:spcBef>
                <a:spcPts val="0"/>
              </a:spcBef>
              <a:spcAft>
                <a:spcPts val="0"/>
              </a:spcAft>
              <a:buClr>
                <a:schemeClr val="dk1"/>
              </a:buClr>
              <a:buSzPts val="1100"/>
              <a:buFont typeface="Arial"/>
              <a:buNone/>
            </a:pPr>
            <a:r>
              <a:rPr lang="en"/>
              <a:t>lot of ports you can plug in 200 cables into this router each Port supports</a:t>
            </a:r>
            <a:endParaRPr/>
          </a:p>
          <a:p>
            <a:pPr indent="0" lvl="0" marL="0" rtl="0" algn="l">
              <a:spcBef>
                <a:spcPts val="0"/>
              </a:spcBef>
              <a:spcAft>
                <a:spcPts val="0"/>
              </a:spcAft>
              <a:buClr>
                <a:schemeClr val="dk1"/>
              </a:buClr>
              <a:buSzPts val="1100"/>
              <a:buFont typeface="Arial"/>
              <a:buNone/>
            </a:pPr>
            <a:r>
              <a:rPr lang="en"/>
              <a:t>6:13</a:t>
            </a:r>
            <a:endParaRPr/>
          </a:p>
          <a:p>
            <a:pPr indent="0" lvl="0" marL="0" rtl="0" algn="l">
              <a:spcBef>
                <a:spcPts val="0"/>
              </a:spcBef>
              <a:spcAft>
                <a:spcPts val="0"/>
              </a:spcAft>
              <a:buClr>
                <a:schemeClr val="dk1"/>
              </a:buClr>
              <a:buSzPts val="1100"/>
              <a:buFont typeface="Arial"/>
              <a:buNone/>
            </a:pPr>
            <a:r>
              <a:rPr lang="en"/>
              <a:t>something like 400 gbits per second of line rate that's a lot of data that you're sending per second along those</a:t>
            </a:r>
            <a:endParaRPr/>
          </a:p>
          <a:p>
            <a:pPr indent="0" lvl="0" marL="0" rtl="0" algn="l">
              <a:spcBef>
                <a:spcPts val="0"/>
              </a:spcBef>
              <a:spcAft>
                <a:spcPts val="0"/>
              </a:spcAft>
              <a:buClr>
                <a:schemeClr val="dk1"/>
              </a:buClr>
              <a:buSzPts val="1100"/>
              <a:buFont typeface="Arial"/>
              <a:buNone/>
            </a:pPr>
            <a:r>
              <a:rPr lang="en"/>
              <a:t>6:20</a:t>
            </a:r>
            <a:endParaRPr/>
          </a:p>
          <a:p>
            <a:pPr indent="0" lvl="0" marL="0" rtl="0" algn="l">
              <a:spcBef>
                <a:spcPts val="0"/>
              </a:spcBef>
              <a:spcAft>
                <a:spcPts val="0"/>
              </a:spcAft>
              <a:buClr>
                <a:schemeClr val="dk1"/>
              </a:buClr>
              <a:buSzPts val="1100"/>
              <a:buFont typeface="Arial"/>
              <a:buNone/>
            </a:pPr>
            <a:r>
              <a:rPr lang="en"/>
              <a:t>wires and if you add them all up you get some capacity that's in the order of hundreds of terabits per second so this</a:t>
            </a:r>
            <a:endParaRPr/>
          </a:p>
          <a:p>
            <a:pPr indent="0" lvl="0" marL="0" rtl="0" algn="l">
              <a:spcBef>
                <a:spcPts val="0"/>
              </a:spcBef>
              <a:spcAft>
                <a:spcPts val="0"/>
              </a:spcAft>
              <a:buClr>
                <a:schemeClr val="dk1"/>
              </a:buClr>
              <a:buSzPts val="1100"/>
              <a:buFont typeface="Arial"/>
              <a:buNone/>
            </a:pPr>
            <a:r>
              <a:rPr lang="en"/>
              <a:t>6:27</a:t>
            </a:r>
            <a:endParaRPr/>
          </a:p>
          <a:p>
            <a:pPr indent="0" lvl="0" marL="0" rtl="0" algn="l">
              <a:spcBef>
                <a:spcPts val="0"/>
              </a:spcBef>
              <a:spcAft>
                <a:spcPts val="0"/>
              </a:spcAft>
              <a:buClr>
                <a:schemeClr val="dk1"/>
              </a:buClr>
              <a:buSzPts val="1100"/>
              <a:buFont typeface="Arial"/>
              <a:buNone/>
            </a:pPr>
            <a:r>
              <a:rPr lang="en"/>
              <a:t>thing is receiving and forwarding hundreds of terabits every second which is pretty impressive and the Next</a:t>
            </a:r>
            <a:endParaRPr/>
          </a:p>
          <a:p>
            <a:pPr indent="0" lvl="0" marL="0" rtl="0" algn="l">
              <a:spcBef>
                <a:spcPts val="0"/>
              </a:spcBef>
              <a:spcAft>
                <a:spcPts val="0"/>
              </a:spcAft>
              <a:buClr>
                <a:schemeClr val="dk1"/>
              </a:buClr>
              <a:buSzPts val="1100"/>
              <a:buFont typeface="Arial"/>
              <a:buNone/>
            </a:pPr>
            <a:r>
              <a:rPr lang="en"/>
              <a:t>6:34</a:t>
            </a:r>
            <a:endParaRPr/>
          </a:p>
          <a:p>
            <a:pPr indent="0" lvl="0" marL="0" rtl="0" algn="l">
              <a:spcBef>
                <a:spcPts val="0"/>
              </a:spcBef>
              <a:spcAft>
                <a:spcPts val="0"/>
              </a:spcAft>
              <a:buClr>
                <a:schemeClr val="dk1"/>
              </a:buClr>
              <a:buSzPts val="1100"/>
              <a:buFont typeface="Arial"/>
              <a:buNone/>
            </a:pPr>
            <a:r>
              <a:rPr lang="en"/>
              <a:t>Generation router these are the ones that people are currently designing and building so they haven't really been</a:t>
            </a:r>
            <a:endParaRPr/>
          </a:p>
          <a:p>
            <a:pPr indent="0" lvl="0" marL="0" rtl="0" algn="l">
              <a:spcBef>
                <a:spcPts val="0"/>
              </a:spcBef>
              <a:spcAft>
                <a:spcPts val="0"/>
              </a:spcAft>
              <a:buClr>
                <a:schemeClr val="dk1"/>
              </a:buClr>
              <a:buSzPts val="1100"/>
              <a:buFont typeface="Arial"/>
              <a:buNone/>
            </a:pPr>
            <a:r>
              <a:rPr lang="en"/>
              <a:t>6:39</a:t>
            </a:r>
            <a:endParaRPr/>
          </a:p>
          <a:p>
            <a:pPr indent="0" lvl="0" marL="0" rtl="0" algn="l">
              <a:spcBef>
                <a:spcPts val="0"/>
              </a:spcBef>
              <a:spcAft>
                <a:spcPts val="0"/>
              </a:spcAft>
              <a:buClr>
                <a:schemeClr val="dk1"/>
              </a:buClr>
              <a:buSzPts val="1100"/>
              <a:buFont typeface="Arial"/>
              <a:buNone/>
            </a:pPr>
            <a:r>
              <a:rPr lang="en"/>
              <a:t>deployed yet on the entire internet but people are designing them and thinking about what these would look like the</a:t>
            </a:r>
            <a:endParaRPr/>
          </a:p>
          <a:p>
            <a:pPr indent="0" lvl="0" marL="0" rtl="0" algn="l">
              <a:spcBef>
                <a:spcPts val="0"/>
              </a:spcBef>
              <a:spcAft>
                <a:spcPts val="0"/>
              </a:spcAft>
              <a:buClr>
                <a:schemeClr val="dk1"/>
              </a:buClr>
              <a:buSzPts val="1100"/>
              <a:buFont typeface="Arial"/>
              <a:buNone/>
            </a:pPr>
            <a:r>
              <a:rPr lang="en"/>
              <a:t>6:45</a:t>
            </a:r>
            <a:endParaRPr/>
          </a:p>
          <a:p>
            <a:pPr indent="0" lvl="0" marL="0" rtl="0" algn="l">
              <a:spcBef>
                <a:spcPts val="0"/>
              </a:spcBef>
              <a:spcAft>
                <a:spcPts val="0"/>
              </a:spcAft>
              <a:buClr>
                <a:schemeClr val="dk1"/>
              </a:buClr>
              <a:buSzPts val="1100"/>
              <a:buFont typeface="Arial"/>
              <a:buNone/>
            </a:pPr>
            <a:r>
              <a:rPr lang="en"/>
              <a:t>Next Generation router will have probably the same number of ports but the line rate is going to increase and</a:t>
            </a:r>
            <a:endParaRPr/>
          </a:p>
          <a:p>
            <a:pPr indent="0" lvl="0" marL="0" rtl="0" algn="l">
              <a:spcBef>
                <a:spcPts val="0"/>
              </a:spcBef>
              <a:spcAft>
                <a:spcPts val="0"/>
              </a:spcAft>
              <a:buClr>
                <a:schemeClr val="dk1"/>
              </a:buClr>
              <a:buSzPts val="1100"/>
              <a:buFont typeface="Arial"/>
              <a:buNone/>
            </a:pPr>
            <a:r>
              <a:rPr lang="en"/>
              <a:t>6:51</a:t>
            </a:r>
            <a:endParaRPr/>
          </a:p>
          <a:p>
            <a:pPr indent="0" lvl="0" marL="0" rtl="0" algn="l">
              <a:spcBef>
                <a:spcPts val="0"/>
              </a:spcBef>
              <a:spcAft>
                <a:spcPts val="0"/>
              </a:spcAft>
              <a:buClr>
                <a:schemeClr val="dk1"/>
              </a:buClr>
              <a:buSzPts val="1100"/>
              <a:buFont typeface="Arial"/>
              <a:buNone/>
            </a:pPr>
            <a:r>
              <a:rPr lang="en"/>
              <a:t>that's going to cause the total capacity to increase as well and in case you're wondering why did they try to increase</a:t>
            </a:r>
            <a:endParaRPr/>
          </a:p>
          <a:p>
            <a:pPr indent="0" lvl="0" marL="0" rtl="0" algn="l">
              <a:spcBef>
                <a:spcPts val="0"/>
              </a:spcBef>
              <a:spcAft>
                <a:spcPts val="0"/>
              </a:spcAft>
              <a:buClr>
                <a:schemeClr val="dk1"/>
              </a:buClr>
              <a:buSzPts val="1100"/>
              <a:buFont typeface="Arial"/>
              <a:buNone/>
            </a:pPr>
            <a:r>
              <a:rPr lang="en"/>
              <a:t>6:57</a:t>
            </a:r>
            <a:endParaRPr/>
          </a:p>
          <a:p>
            <a:pPr indent="0" lvl="0" marL="0" rtl="0" algn="l">
              <a:spcBef>
                <a:spcPts val="0"/>
              </a:spcBef>
              <a:spcAft>
                <a:spcPts val="0"/>
              </a:spcAft>
              <a:buClr>
                <a:schemeClr val="dk1"/>
              </a:buClr>
              <a:buSzPts val="1100"/>
              <a:buFont typeface="Arial"/>
              <a:buNone/>
            </a:pPr>
            <a:r>
              <a:rPr lang="en"/>
              <a:t>this number but why did they keep the 288 the same it's because we're simply running out of space to shove more</a:t>
            </a:r>
            <a:endParaRPr/>
          </a:p>
          <a:p>
            <a:pPr indent="0" lvl="0" marL="0" rtl="0" algn="l">
              <a:spcBef>
                <a:spcPts val="0"/>
              </a:spcBef>
              <a:spcAft>
                <a:spcPts val="0"/>
              </a:spcAft>
              <a:buClr>
                <a:schemeClr val="dk1"/>
              </a:buClr>
              <a:buSzPts val="1100"/>
              <a:buFont typeface="Arial"/>
              <a:buNone/>
            </a:pPr>
            <a:r>
              <a:rPr lang="en"/>
              <a:t>7:03</a:t>
            </a:r>
            <a:endParaRPr/>
          </a:p>
          <a:p>
            <a:pPr indent="0" lvl="0" marL="0" rtl="0" algn="l">
              <a:spcBef>
                <a:spcPts val="0"/>
              </a:spcBef>
              <a:spcAft>
                <a:spcPts val="0"/>
              </a:spcAft>
              <a:buClr>
                <a:schemeClr val="dk1"/>
              </a:buClr>
              <a:buSzPts val="1100"/>
              <a:buFont typeface="Arial"/>
              <a:buNone/>
            </a:pPr>
            <a:r>
              <a:rPr lang="en"/>
              <a:t>physical ports there's just no more space on this personized router to plug</a:t>
            </a:r>
            <a:endParaRPr/>
          </a:p>
          <a:p>
            <a:pPr indent="0" lvl="0" marL="0" rtl="0" algn="l">
              <a:spcBef>
                <a:spcPts val="0"/>
              </a:spcBef>
              <a:spcAft>
                <a:spcPts val="0"/>
              </a:spcAft>
              <a:buClr>
                <a:schemeClr val="dk1"/>
              </a:buClr>
              <a:buSzPts val="1100"/>
              <a:buFont typeface="Arial"/>
              <a:buNone/>
            </a:pPr>
            <a:r>
              <a:rPr lang="en"/>
              <a:t>7:08</a:t>
            </a:r>
            <a:endParaRPr/>
          </a:p>
          <a:p>
            <a:pPr indent="0" lvl="0" marL="0" rtl="0" algn="l">
              <a:spcBef>
                <a:spcPts val="0"/>
              </a:spcBef>
              <a:spcAft>
                <a:spcPts val="0"/>
              </a:spcAft>
              <a:buClr>
                <a:schemeClr val="dk1"/>
              </a:buClr>
              <a:buSzPts val="1100"/>
              <a:buFont typeface="Arial"/>
              <a:buNone/>
            </a:pPr>
            <a:r>
              <a:rPr lang="en"/>
              <a:t>in more cables so instead we have to make each Port higher capacity so this is an example of what people are</a:t>
            </a:r>
            <a:endParaRPr/>
          </a:p>
          <a:p>
            <a:pPr indent="0" lvl="0" marL="0" rtl="0" algn="l">
              <a:spcBef>
                <a:spcPts val="0"/>
              </a:spcBef>
              <a:spcAft>
                <a:spcPts val="0"/>
              </a:spcAft>
              <a:buClr>
                <a:schemeClr val="dk1"/>
              </a:buClr>
              <a:buSzPts val="1100"/>
              <a:buFont typeface="Arial"/>
              <a:buNone/>
            </a:pPr>
            <a:r>
              <a:rPr lang="en"/>
              <a:t>7:16</a:t>
            </a:r>
            <a:endParaRPr/>
          </a:p>
          <a:p>
            <a:pPr indent="0" lvl="0" marL="0" rtl="0" algn="l">
              <a:spcBef>
                <a:spcPts val="0"/>
              </a:spcBef>
              <a:spcAft>
                <a:spcPts val="0"/>
              </a:spcAft>
              <a:buClr>
                <a:schemeClr val="dk1"/>
              </a:buClr>
              <a:buSzPts val="1100"/>
              <a:buFont typeface="Arial"/>
              <a:buNone/>
            </a:pPr>
            <a:r>
              <a:rPr lang="en"/>
              <a:t>designing nowadays when they talk about the highest performance</a:t>
            </a:r>
            <a:endParaRPr/>
          </a:p>
          <a:p>
            <a:pPr indent="0" lvl="0" marL="0" rtl="0" algn="l">
              <a:spcBef>
                <a:spcPts val="0"/>
              </a:spcBef>
              <a:spcAft>
                <a:spcPts val="0"/>
              </a:spcAft>
              <a:buClr>
                <a:schemeClr val="dk1"/>
              </a:buClr>
              <a:buSzPts val="1100"/>
              <a:buFont typeface="Arial"/>
              <a:buNone/>
            </a:pPr>
            <a:r>
              <a:rPr lang="en"/>
              <a:t>7:21</a:t>
            </a:r>
            <a:endParaRPr/>
          </a:p>
          <a:p>
            <a:pPr indent="0" lvl="0" marL="0" rtl="0" algn="l">
              <a:spcBef>
                <a:spcPts val="0"/>
              </a:spcBef>
              <a:spcAft>
                <a:spcPts val="0"/>
              </a:spcAft>
              <a:buClr>
                <a:schemeClr val="dk1"/>
              </a:buClr>
              <a:buSzPts val="1100"/>
              <a:buFont typeface="Arial"/>
              <a:buNone/>
            </a:pPr>
            <a:r>
              <a:rPr lang="en"/>
              <a:t>routers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d476ffb65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d476ffb65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here's another picture of the evolution of routers you can see that they have gotten larger and they have</a:t>
            </a:r>
            <a:endParaRPr/>
          </a:p>
          <a:p>
            <a:pPr indent="0" lvl="0" marL="0" rtl="0" algn="l">
              <a:spcBef>
                <a:spcPts val="0"/>
              </a:spcBef>
              <a:spcAft>
                <a:spcPts val="0"/>
              </a:spcAft>
              <a:buClr>
                <a:schemeClr val="dk1"/>
              </a:buClr>
              <a:buSzPts val="1100"/>
              <a:buFont typeface="Arial"/>
              <a:buNone/>
            </a:pPr>
            <a:r>
              <a:rPr lang="en"/>
              <a:t>7:27</a:t>
            </a:r>
            <a:endParaRPr/>
          </a:p>
          <a:p>
            <a:pPr indent="0" lvl="0" marL="0" rtl="0" algn="l">
              <a:spcBef>
                <a:spcPts val="0"/>
              </a:spcBef>
              <a:spcAft>
                <a:spcPts val="0"/>
              </a:spcAft>
              <a:buClr>
                <a:schemeClr val="dk1"/>
              </a:buClr>
              <a:buSzPts val="1100"/>
              <a:buFont typeface="Arial"/>
              <a:buNone/>
            </a:pPr>
            <a:r>
              <a:rPr lang="en"/>
              <a:t>also increased in capacity and the rate of growth is increasing but I would say</a:t>
            </a:r>
            <a:endParaRPr/>
          </a:p>
          <a:p>
            <a:pPr indent="0" lvl="0" marL="0" rtl="0" algn="l">
              <a:spcBef>
                <a:spcPts val="0"/>
              </a:spcBef>
              <a:spcAft>
                <a:spcPts val="0"/>
              </a:spcAft>
              <a:buClr>
                <a:schemeClr val="dk1"/>
              </a:buClr>
              <a:buSzPts val="1100"/>
              <a:buFont typeface="Arial"/>
              <a:buNone/>
            </a:pPr>
            <a:r>
              <a:rPr lang="en"/>
              <a:t>7:33</a:t>
            </a:r>
            <a:endParaRPr/>
          </a:p>
          <a:p>
            <a:pPr indent="0" lvl="0" marL="0" rtl="0" algn="l">
              <a:spcBef>
                <a:spcPts val="0"/>
              </a:spcBef>
              <a:spcAft>
                <a:spcPts val="0"/>
              </a:spcAft>
              <a:buClr>
                <a:schemeClr val="dk1"/>
              </a:buClr>
              <a:buSzPts val="1100"/>
              <a:buFont typeface="Arial"/>
              <a:buNone/>
            </a:pPr>
            <a:r>
              <a:rPr lang="en"/>
              <a:t>it's slowing down a little bit so for example from 2013 to 2016 we went from</a:t>
            </a:r>
            <a:endParaRPr/>
          </a:p>
          <a:p>
            <a:pPr indent="0" lvl="0" marL="0" rtl="0" algn="l">
              <a:spcBef>
                <a:spcPts val="0"/>
              </a:spcBef>
              <a:spcAft>
                <a:spcPts val="0"/>
              </a:spcAft>
              <a:buClr>
                <a:schemeClr val="dk1"/>
              </a:buClr>
              <a:buSzPts val="1100"/>
              <a:buFont typeface="Arial"/>
              <a:buNone/>
            </a:pPr>
            <a:r>
              <a:rPr lang="en"/>
              <a:t>7:39</a:t>
            </a:r>
            <a:endParaRPr/>
          </a:p>
          <a:p>
            <a:pPr indent="0" lvl="0" marL="0" rtl="0" algn="l">
              <a:spcBef>
                <a:spcPts val="0"/>
              </a:spcBef>
              <a:spcAft>
                <a:spcPts val="0"/>
              </a:spcAft>
              <a:buClr>
                <a:schemeClr val="dk1"/>
              </a:buClr>
              <a:buSzPts val="1100"/>
              <a:buFont typeface="Arial"/>
              <a:buNone/>
            </a:pPr>
            <a:r>
              <a:rPr lang="en"/>
              <a:t>10 gigabits per second to 100 gbits per second that's pretty impressive but then</a:t>
            </a:r>
            <a:endParaRPr/>
          </a:p>
          <a:p>
            <a:pPr indent="0" lvl="0" marL="0" rtl="0" algn="l">
              <a:spcBef>
                <a:spcPts val="0"/>
              </a:spcBef>
              <a:spcAft>
                <a:spcPts val="0"/>
              </a:spcAft>
              <a:buClr>
                <a:schemeClr val="dk1"/>
              </a:buClr>
              <a:buSzPts val="1100"/>
              <a:buFont typeface="Arial"/>
              <a:buNone/>
            </a:pPr>
            <a:r>
              <a:rPr lang="en"/>
              <a:t>7:44</a:t>
            </a:r>
            <a:endParaRPr/>
          </a:p>
          <a:p>
            <a:pPr indent="0" lvl="0" marL="0" rtl="0" algn="l">
              <a:spcBef>
                <a:spcPts val="0"/>
              </a:spcBef>
              <a:spcAft>
                <a:spcPts val="0"/>
              </a:spcAft>
              <a:buClr>
                <a:schemeClr val="dk1"/>
              </a:buClr>
              <a:buSzPts val="1100"/>
              <a:buFont typeface="Arial"/>
              <a:buNone/>
            </a:pPr>
            <a:r>
              <a:rPr lang="en"/>
              <a:t>from 2016 to 2019 we only increased from 100 to 400 so the rate went from 10</a:t>
            </a:r>
            <a:endParaRPr/>
          </a:p>
          <a:p>
            <a:pPr indent="0" lvl="0" marL="0" rtl="0" algn="l">
              <a:spcBef>
                <a:spcPts val="0"/>
              </a:spcBef>
              <a:spcAft>
                <a:spcPts val="0"/>
              </a:spcAft>
              <a:buClr>
                <a:schemeClr val="dk1"/>
              </a:buClr>
              <a:buSzPts val="1100"/>
              <a:buFont typeface="Arial"/>
              <a:buNone/>
            </a:pPr>
            <a:r>
              <a:rPr lang="en"/>
              <a:t>7:50</a:t>
            </a:r>
            <a:endParaRPr/>
          </a:p>
          <a:p>
            <a:pPr indent="0" lvl="0" marL="0" rtl="0" algn="l">
              <a:spcBef>
                <a:spcPts val="0"/>
              </a:spcBef>
              <a:spcAft>
                <a:spcPts val="0"/>
              </a:spcAft>
              <a:buClr>
                <a:schemeClr val="dk1"/>
              </a:buClr>
              <a:buSzPts val="1100"/>
              <a:buFont typeface="Arial"/>
              <a:buNone/>
            </a:pPr>
            <a:r>
              <a:rPr lang="en"/>
              <a:t>times increased to four times increase and then the next Generation which is 800 gbits per second that's only a two</a:t>
            </a:r>
            <a:endParaRPr/>
          </a:p>
          <a:p>
            <a:pPr indent="0" lvl="0" marL="0" rtl="0" algn="l">
              <a:spcBef>
                <a:spcPts val="0"/>
              </a:spcBef>
              <a:spcAft>
                <a:spcPts val="0"/>
              </a:spcAft>
              <a:buClr>
                <a:schemeClr val="dk1"/>
              </a:buClr>
              <a:buSzPts val="1100"/>
              <a:buFont typeface="Arial"/>
              <a:buNone/>
            </a:pPr>
            <a:r>
              <a:rPr lang="en"/>
              <a:t>7:57</a:t>
            </a:r>
            <a:endParaRPr/>
          </a:p>
          <a:p>
            <a:pPr indent="0" lvl="0" marL="0" rtl="0" algn="l">
              <a:spcBef>
                <a:spcPts val="0"/>
              </a:spcBef>
              <a:spcAft>
                <a:spcPts val="0"/>
              </a:spcAft>
              <a:buClr>
                <a:schemeClr val="dk1"/>
              </a:buClr>
              <a:buSzPts val="1100"/>
              <a:buFont typeface="Arial"/>
              <a:buNone/>
            </a:pPr>
            <a:r>
              <a:rPr lang="en"/>
              <a:t>times increase so the amount of benefit we can squeeze out of these routers is</a:t>
            </a:r>
            <a:endParaRPr/>
          </a:p>
          <a:p>
            <a:pPr indent="0" lvl="0" marL="0" rtl="0" algn="l">
              <a:spcBef>
                <a:spcPts val="0"/>
              </a:spcBef>
              <a:spcAft>
                <a:spcPts val="0"/>
              </a:spcAft>
              <a:buClr>
                <a:schemeClr val="dk1"/>
              </a:buClr>
              <a:buSzPts val="1100"/>
              <a:buFont typeface="Arial"/>
              <a:buNone/>
            </a:pPr>
            <a:r>
              <a:rPr lang="en"/>
              <a:t>8:03</a:t>
            </a:r>
            <a:endParaRPr/>
          </a:p>
          <a:p>
            <a:pPr indent="0" lvl="0" marL="0" rtl="0" algn="l">
              <a:spcBef>
                <a:spcPts val="0"/>
              </a:spcBef>
              <a:spcAft>
                <a:spcPts val="0"/>
              </a:spcAft>
              <a:buClr>
                <a:schemeClr val="dk1"/>
              </a:buClr>
              <a:buSzPts val="1100"/>
              <a:buFont typeface="Arial"/>
              <a:buNone/>
            </a:pPr>
            <a:r>
              <a:rPr lang="en"/>
              <a:t>starting to Plateau a little bit but we're still doing our best to increase the performance of the state-of-the-art</a:t>
            </a:r>
            <a:endParaRPr/>
          </a:p>
          <a:p>
            <a:pPr indent="0" lvl="0" marL="0" rtl="0" algn="l">
              <a:spcBef>
                <a:spcPts val="0"/>
              </a:spcBef>
              <a:spcAft>
                <a:spcPts val="0"/>
              </a:spcAft>
              <a:buClr>
                <a:schemeClr val="dk1"/>
              </a:buClr>
              <a:buSzPts val="1100"/>
              <a:buFont typeface="Arial"/>
              <a:buNone/>
            </a:pPr>
            <a:r>
              <a:rPr lang="en"/>
              <a:t>8:09</a:t>
            </a:r>
            <a:endParaRPr/>
          </a:p>
          <a:p>
            <a:pPr indent="0" lvl="0" marL="0" rtl="0" algn="l">
              <a:spcBef>
                <a:spcPts val="0"/>
              </a:spcBef>
              <a:spcAft>
                <a:spcPts val="0"/>
              </a:spcAft>
              <a:buClr>
                <a:schemeClr val="dk1"/>
              </a:buClr>
              <a:buSzPts val="1100"/>
              <a:buFont typeface="Arial"/>
              <a:buNone/>
            </a:pPr>
            <a:r>
              <a:rPr lang="en"/>
              <a:t>routers you don't have to memorize any of these numbers by the way but just a brief history on what routers have</a:t>
            </a:r>
            <a:endParaRPr/>
          </a:p>
          <a:p>
            <a:pPr indent="0" lvl="0" marL="0" rtl="0" algn="l">
              <a:spcBef>
                <a:spcPts val="0"/>
              </a:spcBef>
              <a:spcAft>
                <a:spcPts val="0"/>
              </a:spcAft>
              <a:buClr>
                <a:schemeClr val="dk1"/>
              </a:buClr>
              <a:buSzPts val="1100"/>
              <a:buFont typeface="Arial"/>
              <a:buNone/>
            </a:pPr>
            <a:r>
              <a:rPr lang="en"/>
              <a:t>8:15</a:t>
            </a:r>
            <a:endParaRPr/>
          </a:p>
          <a:p>
            <a:pPr indent="0" lvl="0" marL="0" rtl="0" algn="l">
              <a:spcBef>
                <a:spcPts val="0"/>
              </a:spcBef>
              <a:spcAft>
                <a:spcPts val="0"/>
              </a:spcAft>
              <a:buClr>
                <a:schemeClr val="dk1"/>
              </a:buClr>
              <a:buSzPts val="1100"/>
              <a:buFont typeface="Arial"/>
              <a:buNone/>
            </a:pPr>
            <a:r>
              <a:rPr lang="en"/>
              <a:t>looked like over the years so that's what a router looks like</a:t>
            </a:r>
            <a:endParaRPr/>
          </a:p>
          <a:p>
            <a:pPr indent="0" lvl="0" marL="0" rtl="0" algn="l">
              <a:spcBef>
                <a:spcPts val="0"/>
              </a:spcBef>
              <a:spcAft>
                <a:spcPts val="0"/>
              </a:spcAft>
              <a:buClr>
                <a:schemeClr val="dk1"/>
              </a:buClr>
              <a:buSzPts val="1100"/>
              <a:buFont typeface="Arial"/>
              <a:buNone/>
            </a:pPr>
            <a:r>
              <a:rPr lang="en"/>
              <a:t>8:21</a:t>
            </a:r>
            <a:endParaRPr/>
          </a:p>
          <a:p>
            <a:pPr indent="0" lvl="0" marL="0" rtl="0" algn="l">
              <a:spcBef>
                <a:spcPts val="0"/>
              </a:spcBef>
              <a:spcAft>
                <a:spcPts val="0"/>
              </a:spcAft>
              <a:buClr>
                <a:schemeClr val="dk1"/>
              </a:buClr>
              <a:buSzPts val="1100"/>
              <a:buFont typeface="Arial"/>
              <a:buNone/>
            </a:pPr>
            <a:r>
              <a:rPr lang="en"/>
              <a:t>in real life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d476ffb65_0_4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d476ffb6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we can dig inside a router and open it up and see what</a:t>
            </a:r>
            <a:endParaRPr/>
          </a:p>
          <a:p>
            <a:pPr indent="0" lvl="0" marL="0" rtl="0" algn="l">
              <a:spcBef>
                <a:spcPts val="0"/>
              </a:spcBef>
              <a:spcAft>
                <a:spcPts val="0"/>
              </a:spcAft>
              <a:buClr>
                <a:schemeClr val="dk1"/>
              </a:buClr>
              <a:buSzPts val="1100"/>
              <a:buFont typeface="Arial"/>
              <a:buNone/>
            </a:pPr>
            <a:r>
              <a:rPr lang="en"/>
              <a:t>8:26</a:t>
            </a:r>
            <a:endParaRPr/>
          </a:p>
          <a:p>
            <a:pPr indent="0" lvl="0" marL="0" rtl="0" algn="l">
              <a:spcBef>
                <a:spcPts val="0"/>
              </a:spcBef>
              <a:spcAft>
                <a:spcPts val="0"/>
              </a:spcAft>
              <a:buClr>
                <a:schemeClr val="dk1"/>
              </a:buClr>
              <a:buSzPts val="1100"/>
              <a:buFont typeface="Arial"/>
              <a:buNone/>
            </a:pPr>
            <a:r>
              <a:rPr lang="en"/>
              <a:t>Secrets it's hiding what Hardware do you actually put in the router so that it's</a:t>
            </a:r>
            <a:endParaRPr/>
          </a:p>
          <a:p>
            <a:pPr indent="0" lvl="0" marL="0" rtl="0" algn="l">
              <a:spcBef>
                <a:spcPts val="0"/>
              </a:spcBef>
              <a:spcAft>
                <a:spcPts val="0"/>
              </a:spcAft>
              <a:buClr>
                <a:schemeClr val="dk1"/>
              </a:buClr>
              <a:buSzPts val="1100"/>
              <a:buFont typeface="Arial"/>
              <a:buNone/>
            </a:pPr>
            <a:r>
              <a:rPr lang="en"/>
              <a:t>8:31</a:t>
            </a:r>
            <a:endParaRPr/>
          </a:p>
          <a:p>
            <a:pPr indent="0" lvl="0" marL="0" rtl="0" algn="l">
              <a:spcBef>
                <a:spcPts val="0"/>
              </a:spcBef>
              <a:spcAft>
                <a:spcPts val="0"/>
              </a:spcAft>
              <a:buNone/>
            </a:pPr>
            <a:r>
              <a:rPr lang="en"/>
              <a:t>able to forward packets and do whatever else it has to do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1" name="Google Shape;11;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6" name="Google Shape;7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78" name="Google Shape;78;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6" name="Shape 86"/>
        <p:cNvGrpSpPr/>
        <p:nvPr/>
      </p:nvGrpSpPr>
      <p:grpSpPr>
        <a:xfrm>
          <a:off x="0" y="0"/>
          <a:ext cx="0" cy="0"/>
          <a:chOff x="0" y="0"/>
          <a:chExt cx="0" cy="0"/>
        </a:xfrm>
      </p:grpSpPr>
      <p:sp>
        <p:nvSpPr>
          <p:cNvPr id="87" name="Google Shape;87;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0" name="Google Shape;9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5"/>
          <p:cNvSpPr txBox="1"/>
          <p:nvPr>
            <p:ph type="title"/>
          </p:nvPr>
        </p:nvSpPr>
        <p:spPr>
          <a:xfrm>
            <a:off x="95425" y="4288400"/>
            <a:ext cx="8658900" cy="76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rtl="0">
              <a:spcBef>
                <a:spcPts val="0"/>
              </a:spcBef>
              <a:spcAft>
                <a:spcPts val="0"/>
              </a:spcAft>
              <a:buSzPts val="2400"/>
              <a:buFont typeface="Roboto"/>
              <a:buNone/>
              <a:defRPr sz="2400">
                <a:latin typeface="Roboto"/>
                <a:ea typeface="Roboto"/>
                <a:cs typeface="Roboto"/>
                <a:sym typeface="Roboto"/>
              </a:defRPr>
            </a:lvl2pPr>
            <a:lvl3pPr lvl="2" rtl="0">
              <a:spcBef>
                <a:spcPts val="0"/>
              </a:spcBef>
              <a:spcAft>
                <a:spcPts val="0"/>
              </a:spcAft>
              <a:buSzPts val="2400"/>
              <a:buFont typeface="Roboto"/>
              <a:buNone/>
              <a:defRPr sz="2400">
                <a:latin typeface="Roboto"/>
                <a:ea typeface="Roboto"/>
                <a:cs typeface="Roboto"/>
                <a:sym typeface="Roboto"/>
              </a:defRPr>
            </a:lvl3pPr>
            <a:lvl4pPr lvl="3" rtl="0">
              <a:spcBef>
                <a:spcPts val="0"/>
              </a:spcBef>
              <a:spcAft>
                <a:spcPts val="0"/>
              </a:spcAft>
              <a:buSzPts val="2400"/>
              <a:buFont typeface="Roboto"/>
              <a:buNone/>
              <a:defRPr sz="2400">
                <a:latin typeface="Roboto"/>
                <a:ea typeface="Roboto"/>
                <a:cs typeface="Roboto"/>
                <a:sym typeface="Roboto"/>
              </a:defRPr>
            </a:lvl4pPr>
            <a:lvl5pPr lvl="4" rtl="0">
              <a:spcBef>
                <a:spcPts val="0"/>
              </a:spcBef>
              <a:spcAft>
                <a:spcPts val="0"/>
              </a:spcAft>
              <a:buSzPts val="2400"/>
              <a:buFont typeface="Roboto"/>
              <a:buNone/>
              <a:defRPr sz="2400">
                <a:latin typeface="Roboto"/>
                <a:ea typeface="Roboto"/>
                <a:cs typeface="Roboto"/>
                <a:sym typeface="Roboto"/>
              </a:defRPr>
            </a:lvl5pPr>
            <a:lvl6pPr lvl="5" rtl="0">
              <a:spcBef>
                <a:spcPts val="0"/>
              </a:spcBef>
              <a:spcAft>
                <a:spcPts val="0"/>
              </a:spcAft>
              <a:buSzPts val="2400"/>
              <a:buFont typeface="Roboto"/>
              <a:buNone/>
              <a:defRPr sz="2400">
                <a:latin typeface="Roboto"/>
                <a:ea typeface="Roboto"/>
                <a:cs typeface="Roboto"/>
                <a:sym typeface="Roboto"/>
              </a:defRPr>
            </a:lvl6pPr>
            <a:lvl7pPr lvl="6" rtl="0">
              <a:spcBef>
                <a:spcPts val="0"/>
              </a:spcBef>
              <a:spcAft>
                <a:spcPts val="0"/>
              </a:spcAft>
              <a:buSzPts val="2400"/>
              <a:buFont typeface="Roboto"/>
              <a:buNone/>
              <a:defRPr sz="2400">
                <a:latin typeface="Roboto"/>
                <a:ea typeface="Roboto"/>
                <a:cs typeface="Roboto"/>
                <a:sym typeface="Roboto"/>
              </a:defRPr>
            </a:lvl7pPr>
            <a:lvl8pPr lvl="7" rtl="0">
              <a:spcBef>
                <a:spcPts val="0"/>
              </a:spcBef>
              <a:spcAft>
                <a:spcPts val="0"/>
              </a:spcAft>
              <a:buSzPts val="2400"/>
              <a:buFont typeface="Roboto"/>
              <a:buNone/>
              <a:defRPr sz="2400">
                <a:latin typeface="Roboto"/>
                <a:ea typeface="Roboto"/>
                <a:cs typeface="Roboto"/>
                <a:sym typeface="Roboto"/>
              </a:defRPr>
            </a:lvl8pPr>
            <a:lvl9pPr lvl="8" rtl="0">
              <a:spcBef>
                <a:spcPts val="0"/>
              </a:spcBef>
              <a:spcAft>
                <a:spcPts val="0"/>
              </a:spcAft>
              <a:buSzPts val="2400"/>
              <a:buFont typeface="Roboto"/>
              <a:buNone/>
              <a:defRPr sz="2400">
                <a:latin typeface="Roboto"/>
                <a:ea typeface="Roboto"/>
                <a:cs typeface="Roboto"/>
                <a:sym typeface="Roboto"/>
              </a:defRPr>
            </a:lvl9pPr>
          </a:lstStyle>
          <a:p/>
        </p:txBody>
      </p:sp>
      <p:cxnSp>
        <p:nvCxnSpPr>
          <p:cNvPr id="95" name="Google Shape;95;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98" name="Shape 98"/>
        <p:cNvGrpSpPr/>
        <p:nvPr/>
      </p:nvGrpSpPr>
      <p:grpSpPr>
        <a:xfrm>
          <a:off x="0" y="0"/>
          <a:ext cx="0" cy="0"/>
          <a:chOff x="0" y="0"/>
          <a:chExt cx="0" cy="0"/>
        </a:xfrm>
      </p:grpSpPr>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0" name="Shape 100"/>
        <p:cNvGrpSpPr/>
        <p:nvPr/>
      </p:nvGrpSpPr>
      <p:grpSpPr>
        <a:xfrm>
          <a:off x="0" y="0"/>
          <a:ext cx="0" cy="0"/>
          <a:chOff x="0" y="0"/>
          <a:chExt cx="0" cy="0"/>
        </a:xfrm>
      </p:grpSpPr>
      <p:sp>
        <p:nvSpPr>
          <p:cNvPr id="101" name="Google Shape;101;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4" name="Google Shape;104;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5" name="Google Shape;105;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6" name="Google Shape;106;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7" name="Google Shape;107;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08" name="Shape 108"/>
        <p:cNvGrpSpPr/>
        <p:nvPr/>
      </p:nvGrpSpPr>
      <p:grpSpPr>
        <a:xfrm>
          <a:off x="0" y="0"/>
          <a:ext cx="0" cy="0"/>
          <a:chOff x="0" y="0"/>
          <a:chExt cx="0" cy="0"/>
        </a:xfrm>
      </p:grpSpPr>
      <p:sp>
        <p:nvSpPr>
          <p:cNvPr id="109" name="Google Shape;109;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2" name="Google Shape;112;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4" name="Shape 114"/>
        <p:cNvGrpSpPr/>
        <p:nvPr/>
      </p:nvGrpSpPr>
      <p:grpSpPr>
        <a:xfrm>
          <a:off x="0" y="0"/>
          <a:ext cx="0" cy="0"/>
          <a:chOff x="0" y="0"/>
          <a:chExt cx="0" cy="0"/>
        </a:xfrm>
      </p:grpSpPr>
      <p:sp>
        <p:nvSpPr>
          <p:cNvPr id="115" name="Google Shape;115;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8" name="Google Shape;118;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9" name="Google Shape;119;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0" name="Google Shape;120;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1" name="Shape 121"/>
        <p:cNvGrpSpPr/>
        <p:nvPr/>
      </p:nvGrpSpPr>
      <p:grpSpPr>
        <a:xfrm>
          <a:off x="0" y="0"/>
          <a:ext cx="0" cy="0"/>
          <a:chOff x="0" y="0"/>
          <a:chExt cx="0" cy="0"/>
        </a:xfrm>
      </p:grpSpPr>
      <p:sp>
        <p:nvSpPr>
          <p:cNvPr id="122" name="Google Shape;122;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5" name="Google Shape;125;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6" name="Google Shape;126;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7" name="Google Shape;127;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28" name="Google Shape;128;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2" name="Shape 132"/>
        <p:cNvGrpSpPr/>
        <p:nvPr/>
      </p:nvGrpSpPr>
      <p:grpSpPr>
        <a:xfrm>
          <a:off x="0" y="0"/>
          <a:ext cx="0" cy="0"/>
          <a:chOff x="0" y="0"/>
          <a:chExt cx="0" cy="0"/>
        </a:xfrm>
      </p:grpSpPr>
      <p:sp>
        <p:nvSpPr>
          <p:cNvPr id="133" name="Google Shape;133;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6" name="Google Shape;136;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7" name="Google Shape;137;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2" name="Shape 22"/>
        <p:cNvGrpSpPr/>
        <p:nvPr/>
      </p:nvGrpSpPr>
      <p:grpSpPr>
        <a:xfrm>
          <a:off x="0" y="0"/>
          <a:ext cx="0" cy="0"/>
          <a:chOff x="0" y="0"/>
          <a:chExt cx="0" cy="0"/>
        </a:xfrm>
      </p:grpSpPr>
      <p:sp>
        <p:nvSpPr>
          <p:cNvPr id="23" name="Google Shape;23;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sp>
        <p:nvSpPr>
          <p:cNvPr id="26" name="Google Shape;26;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7" name="Google Shape;27;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28" name="Google Shape;28;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29" name="Shape 29"/>
        <p:cNvGrpSpPr/>
        <p:nvPr/>
      </p:nvGrpSpPr>
      <p:grpSpPr>
        <a:xfrm>
          <a:off x="0" y="0"/>
          <a:ext cx="0" cy="0"/>
          <a:chOff x="0" y="0"/>
          <a:chExt cx="0" cy="0"/>
        </a:xfrm>
      </p:grpSpPr>
      <p:sp>
        <p:nvSpPr>
          <p:cNvPr id="30" name="Google Shape;30;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4" name="Google Shape;34;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5" name="Google Shape;35;p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6" name="Google Shape;36;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7" name="Shape 37"/>
        <p:cNvGrpSpPr/>
        <p:nvPr/>
      </p:nvGrpSpPr>
      <p:grpSpPr>
        <a:xfrm>
          <a:off x="0" y="0"/>
          <a:ext cx="0" cy="0"/>
          <a:chOff x="0" y="0"/>
          <a:chExt cx="0" cy="0"/>
        </a:xfrm>
      </p:grpSpPr>
      <p:sp>
        <p:nvSpPr>
          <p:cNvPr id="38" name="Google Shape;38;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0" name="Google Shape;40;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1" name="Google Shape;41;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2" name="Google Shape;42;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3" name="Google Shape;43;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4" name="Google Shape;44;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5" name="Google Shape;4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6" name="Shape 46"/>
        <p:cNvGrpSpPr/>
        <p:nvPr/>
      </p:nvGrpSpPr>
      <p:grpSpPr>
        <a:xfrm>
          <a:off x="0" y="0"/>
          <a:ext cx="0" cy="0"/>
          <a:chOff x="0" y="0"/>
          <a:chExt cx="0" cy="0"/>
        </a:xfrm>
      </p:grpSpPr>
      <p:sp>
        <p:nvSpPr>
          <p:cNvPr id="47" name="Google Shape;47;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9" name="Google Shape;49;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0" name="Google Shape;50;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1" name="Google Shape;51;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2" name="Google Shape;52;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3" name="Google Shape;5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5" name="Shape 55"/>
        <p:cNvGrpSpPr/>
        <p:nvPr/>
      </p:nvGrpSpPr>
      <p:grpSpPr>
        <a:xfrm>
          <a:off x="0" y="0"/>
          <a:ext cx="0" cy="0"/>
          <a:chOff x="0" y="0"/>
          <a:chExt cx="0" cy="0"/>
        </a:xfrm>
      </p:grpSpPr>
      <p:sp>
        <p:nvSpPr>
          <p:cNvPr id="56" name="Google Shape;56;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8" name="Google Shape;58;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59" name="Google Shape;59;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0" name="Google Shape;60;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1" name="Google Shape;61;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2" name="Google Shape;62;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3" name="Google Shape;6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4" name="Shape 64"/>
        <p:cNvGrpSpPr/>
        <p:nvPr/>
      </p:nvGrpSpPr>
      <p:grpSpPr>
        <a:xfrm>
          <a:off x="0" y="0"/>
          <a:ext cx="0" cy="0"/>
          <a:chOff x="0" y="0"/>
          <a:chExt cx="0" cy="0"/>
        </a:xfrm>
      </p:grpSpPr>
      <p:sp>
        <p:nvSpPr>
          <p:cNvPr id="65" name="Google Shape;65;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7" name="Google Shape;67;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68" name="Google Shape;68;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9" name="Google Shape;69;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0" name="Google Shape;70;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1" name="Google Shape;71;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2" name="Google Shape;7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7.png"/><Relationship Id="rId5" Type="http://schemas.openxmlformats.org/officeDocument/2006/relationships/image" Target="../media/image9.jp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4"/>
          <p:cNvSpPr txBox="1"/>
          <p:nvPr/>
        </p:nvSpPr>
        <p:spPr>
          <a:xfrm>
            <a:off x="311700" y="3854350"/>
            <a:ext cx="8520600" cy="808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 168, </a:t>
            </a:r>
            <a:r>
              <a:rPr lang="en" sz="1600">
                <a:latin typeface="Roboto Medium"/>
                <a:ea typeface="Roboto Medium"/>
                <a:cs typeface="Roboto Medium"/>
                <a:sym typeface="Roboto Medium"/>
              </a:rPr>
              <a:t>Spring 2026</a:t>
            </a:r>
            <a:r>
              <a:rPr lang="en" sz="1600">
                <a:latin typeface="Roboto Medium"/>
                <a:ea typeface="Roboto Medium"/>
                <a:cs typeface="Roboto Medium"/>
                <a:sym typeface="Roboto Medium"/>
              </a:rPr>
              <a:t> </a:t>
            </a:r>
            <a:r>
              <a:rPr lang="en" sz="1600">
                <a:solidFill>
                  <a:srgbClr val="000000"/>
                </a:solidFill>
                <a:latin typeface="Roboto Medium"/>
                <a:ea typeface="Roboto Medium"/>
                <a:cs typeface="Roboto Medium"/>
                <a:sym typeface="Roboto Medium"/>
              </a:rPr>
              <a:t>@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Slides credit: Sylvia Ratnasamy, Rob Shakir, Peyrin Kao</a:t>
            </a:r>
            <a:endParaRPr sz="1600">
              <a:solidFill>
                <a:srgbClr val="000000"/>
              </a:solidFill>
              <a:latin typeface="Roboto Light"/>
              <a:ea typeface="Roboto Light"/>
              <a:cs typeface="Roboto Light"/>
              <a:sym typeface="Roboto Light"/>
            </a:endParaRPr>
          </a:p>
        </p:txBody>
      </p:sp>
      <p:sp>
        <p:nvSpPr>
          <p:cNvPr id="144" name="Google Shape;144;p24"/>
          <p:cNvSpPr txBox="1"/>
          <p:nvPr/>
        </p:nvSpPr>
        <p:spPr>
          <a:xfrm>
            <a:off x="311700" y="1658975"/>
            <a:ext cx="87096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B5394"/>
                </a:solidFill>
                <a:latin typeface="Roboto Medium"/>
                <a:ea typeface="Roboto Medium"/>
                <a:cs typeface="Roboto Medium"/>
                <a:sym typeface="Roboto Medium"/>
              </a:rPr>
              <a:t>IP Routers</a:t>
            </a:r>
            <a:endParaRPr sz="3600">
              <a:solidFill>
                <a:srgbClr val="0B5394"/>
              </a:solidFill>
              <a:latin typeface="Roboto Medium"/>
              <a:ea typeface="Roboto Medium"/>
              <a:cs typeface="Roboto Medium"/>
              <a:sym typeface="Roboto Medium"/>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7</a:t>
            </a:r>
            <a:r>
              <a:rPr lang="en" sz="1200">
                <a:solidFill>
                  <a:srgbClr val="BF9000"/>
                </a:solidFill>
                <a:latin typeface="Roboto Medium"/>
                <a:ea typeface="Roboto Medium"/>
                <a:cs typeface="Roboto Medium"/>
                <a:sym typeface="Roboto Medium"/>
              </a:rPr>
              <a:t> </a:t>
            </a:r>
            <a:r>
              <a:rPr lang="en" sz="1200">
                <a:solidFill>
                  <a:schemeClr val="accent4"/>
                </a:solidFill>
                <a:latin typeface="Roboto Medium"/>
                <a:ea typeface="Roboto Medium"/>
                <a:cs typeface="Roboto Medium"/>
                <a:sym typeface="Roboto Medium"/>
              </a:rPr>
              <a:t>(Routing 4)</a:t>
            </a:r>
            <a:endParaRPr sz="1200">
              <a:solidFill>
                <a:srgbClr val="BF9000"/>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 Planes</a:t>
            </a:r>
            <a:endParaRPr/>
          </a:p>
        </p:txBody>
      </p:sp>
      <p:sp>
        <p:nvSpPr>
          <p:cNvPr id="303" name="Google Shape;303;p3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components of a router can be split into 3 planes:</a:t>
            </a:r>
            <a:endParaRPr/>
          </a:p>
          <a:p>
            <a:pPr indent="-342900" lvl="0" marL="457200" rtl="0" algn="l">
              <a:spcBef>
                <a:spcPts val="600"/>
              </a:spcBef>
              <a:spcAft>
                <a:spcPts val="0"/>
              </a:spcAft>
              <a:buSzPts val="1800"/>
              <a:buChar char="●"/>
            </a:pPr>
            <a:r>
              <a:rPr lang="en"/>
              <a:t>The </a:t>
            </a:r>
            <a:r>
              <a:rPr b="1" lang="en"/>
              <a:t>data plane</a:t>
            </a:r>
            <a:r>
              <a:rPr lang="en"/>
              <a:t> handles forwarding packets.</a:t>
            </a:r>
            <a:endParaRPr/>
          </a:p>
          <a:p>
            <a:pPr indent="-342900" lvl="1" marL="914400" rtl="0" algn="l">
              <a:spcBef>
                <a:spcPts val="0"/>
              </a:spcBef>
              <a:spcAft>
                <a:spcPts val="0"/>
              </a:spcAft>
              <a:buSzPts val="1800"/>
              <a:buChar char="○"/>
            </a:pPr>
            <a:r>
              <a:rPr lang="en"/>
              <a:t>Used every time a packet arrives: Nanosecond time scale.</a:t>
            </a:r>
            <a:endParaRPr/>
          </a:p>
          <a:p>
            <a:pPr indent="-342900" lvl="1" marL="914400" rtl="0" algn="l">
              <a:spcBef>
                <a:spcPts val="0"/>
              </a:spcBef>
              <a:spcAft>
                <a:spcPts val="0"/>
              </a:spcAft>
              <a:buSzPts val="1800"/>
              <a:buChar char="○"/>
            </a:pPr>
            <a:r>
              <a:rPr lang="en"/>
              <a:t>Operates locally. No coordinating with other routers.</a:t>
            </a:r>
            <a:endParaRPr/>
          </a:p>
          <a:p>
            <a:pPr indent="-342900" lvl="0" marL="457200" rtl="0" algn="l">
              <a:spcBef>
                <a:spcPts val="0"/>
              </a:spcBef>
              <a:spcAft>
                <a:spcPts val="0"/>
              </a:spcAft>
              <a:buSzPts val="1800"/>
              <a:buChar char="●"/>
            </a:pPr>
            <a:r>
              <a:rPr lang="en"/>
              <a:t>The </a:t>
            </a:r>
            <a:r>
              <a:rPr b="1" lang="en"/>
              <a:t>control plane</a:t>
            </a:r>
            <a:r>
              <a:rPr lang="en"/>
              <a:t> performs routing protocols.</a:t>
            </a:r>
            <a:endParaRPr/>
          </a:p>
          <a:p>
            <a:pPr indent="-342900" lvl="1" marL="914400" rtl="0" algn="l">
              <a:spcBef>
                <a:spcPts val="0"/>
              </a:spcBef>
              <a:spcAft>
                <a:spcPts val="0"/>
              </a:spcAft>
              <a:buSzPts val="1800"/>
              <a:buChar char="○"/>
            </a:pPr>
            <a:r>
              <a:rPr lang="en"/>
              <a:t>Used every time the network topology changes. Second time scale.</a:t>
            </a:r>
            <a:endParaRPr/>
          </a:p>
          <a:p>
            <a:pPr indent="-342900" lvl="0" marL="457200" rtl="0" algn="l">
              <a:spcBef>
                <a:spcPts val="0"/>
              </a:spcBef>
              <a:spcAft>
                <a:spcPts val="0"/>
              </a:spcAft>
              <a:buSzPts val="1800"/>
              <a:buChar char="●"/>
            </a:pPr>
            <a:r>
              <a:rPr lang="en"/>
              <a:t>The </a:t>
            </a:r>
            <a:r>
              <a:rPr b="1" lang="en"/>
              <a:t>management plane</a:t>
            </a:r>
            <a:r>
              <a:rPr lang="en"/>
              <a:t> lets the operator interact with the router.</a:t>
            </a:r>
            <a:endParaRPr/>
          </a:p>
          <a:p>
            <a:pPr indent="-342900" lvl="1" marL="914400" rtl="0" algn="l">
              <a:spcBef>
                <a:spcPts val="0"/>
              </a:spcBef>
              <a:spcAft>
                <a:spcPts val="0"/>
              </a:spcAft>
              <a:buSzPts val="1800"/>
              <a:buChar char="○"/>
            </a:pPr>
            <a:r>
              <a:rPr lang="en"/>
              <a:t>Operator uses </a:t>
            </a:r>
            <a:r>
              <a:rPr b="1" lang="en"/>
              <a:t>network management system</a:t>
            </a:r>
            <a:r>
              <a:rPr lang="en"/>
              <a:t> (NMS) to interact with router.</a:t>
            </a:r>
            <a:endParaRPr/>
          </a:p>
          <a:p>
            <a:pPr indent="-342900" lvl="1" marL="914400" rtl="0" algn="l">
              <a:spcBef>
                <a:spcPts val="0"/>
              </a:spcBef>
              <a:spcAft>
                <a:spcPts val="0"/>
              </a:spcAft>
              <a:buSzPts val="1800"/>
              <a:buChar char="○"/>
            </a:pPr>
            <a:r>
              <a:rPr lang="en"/>
              <a:t>Tell the router what to do, and monitor what the router is doing.</a:t>
            </a:r>
            <a:endParaRPr/>
          </a:p>
          <a:p>
            <a:pPr indent="-342900" lvl="1" marL="914400" rtl="0" algn="l">
              <a:spcBef>
                <a:spcPts val="0"/>
              </a:spcBef>
              <a:spcAft>
                <a:spcPts val="0"/>
              </a:spcAft>
              <a:buSzPts val="1800"/>
              <a:buChar char="○"/>
            </a:pPr>
            <a:r>
              <a:rPr lang="en"/>
              <a:t>Time scale of seconds/minutes.</a:t>
            </a:r>
            <a:endParaRPr/>
          </a:p>
          <a:p>
            <a:pPr indent="-342900" lvl="1" marL="914400" rtl="0" algn="l">
              <a:spcBef>
                <a:spcPts val="0"/>
              </a:spcBef>
              <a:spcAft>
                <a:spcPts val="0"/>
              </a:spcAft>
              <a:buSzPts val="1800"/>
              <a:buChar char="○"/>
            </a:pPr>
            <a:r>
              <a:rPr lang="en"/>
              <a:t>Example: Assigning costs to links.</a:t>
            </a:r>
            <a:endParaRPr/>
          </a:p>
          <a:p>
            <a:pPr indent="-342900" lvl="1" marL="914400" rtl="0" algn="l">
              <a:spcBef>
                <a:spcPts val="0"/>
              </a:spcBef>
              <a:spcAft>
                <a:spcPts val="0"/>
              </a:spcAft>
              <a:buSzPts val="1800"/>
              <a:buChar char="○"/>
            </a:pPr>
            <a:r>
              <a:rPr lang="en"/>
              <a:t>Example: How much traffic is being sent on each link?</a:t>
            </a:r>
            <a:endParaRPr/>
          </a:p>
          <a:p>
            <a:pPr indent="0" lvl="0" marL="0" rtl="0" algn="l">
              <a:spcBef>
                <a:spcPts val="600"/>
              </a:spcBef>
              <a:spcAft>
                <a:spcPts val="0"/>
              </a:spcAft>
              <a:buNone/>
            </a:pPr>
            <a:r>
              <a:rPr lang="en"/>
              <a:t>Each plane is optimized for its tasks and its time scale.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p:nvPr/>
        </p:nvSpPr>
        <p:spPr>
          <a:xfrm>
            <a:off x="298950" y="864100"/>
            <a:ext cx="4066200" cy="4066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Chassis</a:t>
            </a:r>
            <a:endParaRPr>
              <a:latin typeface="Roboto"/>
              <a:ea typeface="Roboto"/>
              <a:cs typeface="Roboto"/>
              <a:sym typeface="Roboto"/>
            </a:endParaRPr>
          </a:p>
        </p:txBody>
      </p:sp>
      <p:sp>
        <p:nvSpPr>
          <p:cNvPr id="309" name="Google Shape;309;p34"/>
          <p:cNvSpPr/>
          <p:nvPr/>
        </p:nvSpPr>
        <p:spPr>
          <a:xfrm>
            <a:off x="429450" y="1274700"/>
            <a:ext cx="3826800" cy="9462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Controller Card</a:t>
            </a:r>
            <a:endParaRPr>
              <a:latin typeface="Roboto"/>
              <a:ea typeface="Roboto"/>
              <a:cs typeface="Roboto"/>
              <a:sym typeface="Roboto"/>
            </a:endParaRPr>
          </a:p>
        </p:txBody>
      </p:sp>
      <p:sp>
        <p:nvSpPr>
          <p:cNvPr id="310" name="Google Shape;310;p3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View of Components</a:t>
            </a:r>
            <a:endParaRPr/>
          </a:p>
        </p:txBody>
      </p:sp>
      <p:sp>
        <p:nvSpPr>
          <p:cNvPr id="311" name="Google Shape;311;p34"/>
          <p:cNvSpPr txBox="1"/>
          <p:nvPr/>
        </p:nvSpPr>
        <p:spPr>
          <a:xfrm>
            <a:off x="4839150" y="891400"/>
            <a:ext cx="36774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latin typeface="Roboto"/>
                <a:ea typeface="Roboto"/>
                <a:cs typeface="Roboto"/>
                <a:sym typeface="Roboto"/>
              </a:rPr>
              <a:t>Chassis</a:t>
            </a:r>
            <a:r>
              <a:rPr lang="en">
                <a:latin typeface="Roboto"/>
                <a:ea typeface="Roboto"/>
                <a:cs typeface="Roboto"/>
                <a:sym typeface="Roboto"/>
              </a:rPr>
              <a:t>: The metal box holding the hardware.</a:t>
            </a:r>
            <a:endParaRPr>
              <a:latin typeface="Roboto"/>
              <a:ea typeface="Roboto"/>
              <a:cs typeface="Roboto"/>
              <a:sym typeface="Roboto"/>
            </a:endParaRPr>
          </a:p>
        </p:txBody>
      </p:sp>
      <p:sp>
        <p:nvSpPr>
          <p:cNvPr id="312" name="Google Shape;312;p34"/>
          <p:cNvSpPr/>
          <p:nvPr/>
        </p:nvSpPr>
        <p:spPr>
          <a:xfrm>
            <a:off x="429450" y="2359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13" name="Google Shape;313;p34"/>
          <p:cNvSpPr/>
          <p:nvPr/>
        </p:nvSpPr>
        <p:spPr>
          <a:xfrm>
            <a:off x="970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4" name="Google Shape;314;p34"/>
          <p:cNvSpPr/>
          <p:nvPr/>
        </p:nvSpPr>
        <p:spPr>
          <a:xfrm>
            <a:off x="1351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5" name="Google Shape;315;p34"/>
          <p:cNvSpPr/>
          <p:nvPr/>
        </p:nvSpPr>
        <p:spPr>
          <a:xfrm>
            <a:off x="1732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6" name="Google Shape;316;p34"/>
          <p:cNvSpPr/>
          <p:nvPr/>
        </p:nvSpPr>
        <p:spPr>
          <a:xfrm>
            <a:off x="2113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7" name="Google Shape;317;p34"/>
          <p:cNvSpPr/>
          <p:nvPr/>
        </p:nvSpPr>
        <p:spPr>
          <a:xfrm>
            <a:off x="2494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8" name="Google Shape;318;p34"/>
          <p:cNvSpPr/>
          <p:nvPr/>
        </p:nvSpPr>
        <p:spPr>
          <a:xfrm>
            <a:off x="2875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9" name="Google Shape;319;p34"/>
          <p:cNvSpPr/>
          <p:nvPr/>
        </p:nvSpPr>
        <p:spPr>
          <a:xfrm>
            <a:off x="3409025" y="2479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20" name="Google Shape;320;p34"/>
          <p:cNvSpPr/>
          <p:nvPr/>
        </p:nvSpPr>
        <p:spPr>
          <a:xfrm>
            <a:off x="429450" y="3211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21" name="Google Shape;321;p34"/>
          <p:cNvSpPr/>
          <p:nvPr/>
        </p:nvSpPr>
        <p:spPr>
          <a:xfrm>
            <a:off x="970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2" name="Google Shape;322;p34"/>
          <p:cNvSpPr/>
          <p:nvPr/>
        </p:nvSpPr>
        <p:spPr>
          <a:xfrm>
            <a:off x="1351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3" name="Google Shape;323;p34"/>
          <p:cNvSpPr/>
          <p:nvPr/>
        </p:nvSpPr>
        <p:spPr>
          <a:xfrm>
            <a:off x="1732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4" name="Google Shape;324;p34"/>
          <p:cNvSpPr/>
          <p:nvPr/>
        </p:nvSpPr>
        <p:spPr>
          <a:xfrm>
            <a:off x="2113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5" name="Google Shape;325;p34"/>
          <p:cNvSpPr/>
          <p:nvPr/>
        </p:nvSpPr>
        <p:spPr>
          <a:xfrm>
            <a:off x="2494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6" name="Google Shape;326;p34"/>
          <p:cNvSpPr/>
          <p:nvPr/>
        </p:nvSpPr>
        <p:spPr>
          <a:xfrm>
            <a:off x="2875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7" name="Google Shape;327;p34"/>
          <p:cNvSpPr/>
          <p:nvPr/>
        </p:nvSpPr>
        <p:spPr>
          <a:xfrm>
            <a:off x="3409025" y="3331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28" name="Google Shape;328;p34"/>
          <p:cNvSpPr/>
          <p:nvPr/>
        </p:nvSpPr>
        <p:spPr>
          <a:xfrm>
            <a:off x="418650" y="4063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29" name="Google Shape;329;p34"/>
          <p:cNvSpPr/>
          <p:nvPr/>
        </p:nvSpPr>
        <p:spPr>
          <a:xfrm>
            <a:off x="959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0" name="Google Shape;330;p34"/>
          <p:cNvSpPr/>
          <p:nvPr/>
        </p:nvSpPr>
        <p:spPr>
          <a:xfrm>
            <a:off x="1340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1" name="Google Shape;331;p34"/>
          <p:cNvSpPr/>
          <p:nvPr/>
        </p:nvSpPr>
        <p:spPr>
          <a:xfrm>
            <a:off x="1721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 name="Google Shape;332;p34"/>
          <p:cNvSpPr/>
          <p:nvPr/>
        </p:nvSpPr>
        <p:spPr>
          <a:xfrm>
            <a:off x="2102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3" name="Google Shape;333;p34"/>
          <p:cNvSpPr/>
          <p:nvPr/>
        </p:nvSpPr>
        <p:spPr>
          <a:xfrm>
            <a:off x="2483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4" name="Google Shape;334;p34"/>
          <p:cNvSpPr/>
          <p:nvPr/>
        </p:nvSpPr>
        <p:spPr>
          <a:xfrm>
            <a:off x="2864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5" name="Google Shape;335;p34"/>
          <p:cNvSpPr/>
          <p:nvPr/>
        </p:nvSpPr>
        <p:spPr>
          <a:xfrm>
            <a:off x="3398225" y="4183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36" name="Google Shape;336;p34"/>
          <p:cNvSpPr/>
          <p:nvPr/>
        </p:nvSpPr>
        <p:spPr>
          <a:xfrm>
            <a:off x="1970700" y="1627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cxnSp>
        <p:nvCxnSpPr>
          <p:cNvPr id="337" name="Google Shape;337;p34"/>
          <p:cNvCxnSpPr/>
          <p:nvPr/>
        </p:nvCxnSpPr>
        <p:spPr>
          <a:xfrm rot="10800000">
            <a:off x="4367850" y="1413305"/>
            <a:ext cx="468600" cy="0"/>
          </a:xfrm>
          <a:prstGeom prst="straightConnector1">
            <a:avLst/>
          </a:prstGeom>
          <a:noFill/>
          <a:ln cap="flat" cmpd="sng" w="19050">
            <a:solidFill>
              <a:srgbClr val="000000"/>
            </a:solidFill>
            <a:prstDash val="solid"/>
            <a:round/>
            <a:headEnd len="med" w="med" type="none"/>
            <a:tailEnd len="med" w="med" type="triangle"/>
          </a:ln>
        </p:spPr>
      </p:cxnSp>
      <p:sp>
        <p:nvSpPr>
          <p:cNvPr id="338" name="Google Shape;338;p34"/>
          <p:cNvSpPr txBox="1"/>
          <p:nvPr/>
        </p:nvSpPr>
        <p:spPr>
          <a:xfrm>
            <a:off x="4839140" y="1274700"/>
            <a:ext cx="3677400" cy="8301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latin typeface="Roboto"/>
                <a:ea typeface="Roboto"/>
                <a:cs typeface="Roboto"/>
                <a:sym typeface="Roboto"/>
              </a:rPr>
              <a:t>Control processor: Runs routing protocols and puts forwarding tables on linecards.</a:t>
            </a:r>
            <a:endParaRPr>
              <a:latin typeface="Roboto"/>
              <a:ea typeface="Roboto"/>
              <a:cs typeface="Roboto"/>
              <a:sym typeface="Roboto"/>
            </a:endParaRPr>
          </a:p>
          <a:p>
            <a:pPr indent="0" lvl="0" marL="0" rtl="0" algn="l">
              <a:spcBef>
                <a:spcPts val="1000"/>
              </a:spcBef>
              <a:spcAft>
                <a:spcPts val="0"/>
              </a:spcAft>
              <a:buNone/>
            </a:pPr>
            <a:r>
              <a:rPr lang="en">
                <a:latin typeface="Roboto"/>
                <a:ea typeface="Roboto"/>
                <a:cs typeface="Roboto"/>
                <a:sym typeface="Roboto"/>
              </a:rPr>
              <a:t>Also handles management plane.</a:t>
            </a:r>
            <a:endParaRPr>
              <a:latin typeface="Roboto"/>
              <a:ea typeface="Roboto"/>
              <a:cs typeface="Roboto"/>
              <a:sym typeface="Roboto"/>
            </a:endParaRPr>
          </a:p>
        </p:txBody>
      </p:sp>
      <p:cxnSp>
        <p:nvCxnSpPr>
          <p:cNvPr id="339" name="Google Shape;339;p34"/>
          <p:cNvCxnSpPr/>
          <p:nvPr/>
        </p:nvCxnSpPr>
        <p:spPr>
          <a:xfrm rot="10800000">
            <a:off x="4367850" y="1038647"/>
            <a:ext cx="468600" cy="0"/>
          </a:xfrm>
          <a:prstGeom prst="straightConnector1">
            <a:avLst/>
          </a:prstGeom>
          <a:noFill/>
          <a:ln cap="flat" cmpd="sng" w="19050">
            <a:solidFill>
              <a:srgbClr val="000000"/>
            </a:solidFill>
            <a:prstDash val="solid"/>
            <a:round/>
            <a:headEnd len="med" w="med" type="none"/>
            <a:tailEnd len="med" w="med" type="triangle"/>
          </a:ln>
        </p:spPr>
      </p:cxnSp>
      <p:cxnSp>
        <p:nvCxnSpPr>
          <p:cNvPr id="340" name="Google Shape;340;p34"/>
          <p:cNvCxnSpPr/>
          <p:nvPr/>
        </p:nvCxnSpPr>
        <p:spPr>
          <a:xfrm rot="10800000">
            <a:off x="4367850" y="2556305"/>
            <a:ext cx="468600" cy="0"/>
          </a:xfrm>
          <a:prstGeom prst="straightConnector1">
            <a:avLst/>
          </a:prstGeom>
          <a:noFill/>
          <a:ln cap="flat" cmpd="sng" w="19050">
            <a:solidFill>
              <a:srgbClr val="000000"/>
            </a:solidFill>
            <a:prstDash val="solid"/>
            <a:round/>
            <a:headEnd len="med" w="med" type="none"/>
            <a:tailEnd len="med" w="med" type="triangle"/>
          </a:ln>
        </p:spPr>
      </p:cxnSp>
      <p:sp>
        <p:nvSpPr>
          <p:cNvPr id="341" name="Google Shape;341;p34"/>
          <p:cNvSpPr txBox="1"/>
          <p:nvPr/>
        </p:nvSpPr>
        <p:spPr>
          <a:xfrm>
            <a:off x="4839150" y="2417700"/>
            <a:ext cx="38268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Removable linecards gives us flexibility in scaling the router. 1–20 linecards per chassis.</a:t>
            </a:r>
            <a:endParaRPr>
              <a:latin typeface="Roboto"/>
              <a:ea typeface="Roboto"/>
              <a:cs typeface="Roboto"/>
              <a:sym typeface="Roboto"/>
            </a:endParaRPr>
          </a:p>
        </p:txBody>
      </p:sp>
      <p:cxnSp>
        <p:nvCxnSpPr>
          <p:cNvPr id="342" name="Google Shape;342;p34"/>
          <p:cNvCxnSpPr>
            <a:endCxn id="326" idx="3"/>
          </p:cNvCxnSpPr>
          <p:nvPr/>
        </p:nvCxnSpPr>
        <p:spPr>
          <a:xfrm rot="10800000">
            <a:off x="3120125" y="3695600"/>
            <a:ext cx="1716900" cy="0"/>
          </a:xfrm>
          <a:prstGeom prst="straightConnector1">
            <a:avLst/>
          </a:prstGeom>
          <a:noFill/>
          <a:ln cap="flat" cmpd="sng" w="19050">
            <a:solidFill>
              <a:srgbClr val="000000"/>
            </a:solidFill>
            <a:prstDash val="solid"/>
            <a:round/>
            <a:headEnd len="med" w="med" type="none"/>
            <a:tailEnd len="med" w="med" type="triangle"/>
          </a:ln>
        </p:spPr>
      </p:cxnSp>
      <p:sp>
        <p:nvSpPr>
          <p:cNvPr id="343" name="Google Shape;343;p34"/>
          <p:cNvSpPr txBox="1"/>
          <p:nvPr/>
        </p:nvSpPr>
        <p:spPr>
          <a:xfrm>
            <a:off x="4839140" y="3542953"/>
            <a:ext cx="36774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Each linecard has several ports.</a:t>
            </a:r>
            <a:br>
              <a:rPr lang="en">
                <a:latin typeface="Roboto"/>
                <a:ea typeface="Roboto"/>
                <a:cs typeface="Roboto"/>
                <a:sym typeface="Roboto"/>
              </a:rPr>
            </a:br>
            <a:r>
              <a:rPr lang="en">
                <a:latin typeface="Roboto"/>
                <a:ea typeface="Roboto"/>
                <a:cs typeface="Roboto"/>
                <a:sym typeface="Roboto"/>
              </a:rPr>
              <a:t>A port can be used for both input/output.</a:t>
            </a:r>
            <a:endParaRPr>
              <a:latin typeface="Roboto"/>
              <a:ea typeface="Roboto"/>
              <a:cs typeface="Roboto"/>
              <a:sym typeface="Roboto"/>
            </a:endParaRPr>
          </a:p>
        </p:txBody>
      </p:sp>
      <p:cxnSp>
        <p:nvCxnSpPr>
          <p:cNvPr id="344" name="Google Shape;344;p34"/>
          <p:cNvCxnSpPr>
            <a:endCxn id="335" idx="3"/>
          </p:cNvCxnSpPr>
          <p:nvPr/>
        </p:nvCxnSpPr>
        <p:spPr>
          <a:xfrm rot="10800000">
            <a:off x="4120925" y="4426700"/>
            <a:ext cx="729000" cy="0"/>
          </a:xfrm>
          <a:prstGeom prst="straightConnector1">
            <a:avLst/>
          </a:prstGeom>
          <a:noFill/>
          <a:ln cap="flat" cmpd="sng" w="19050">
            <a:solidFill>
              <a:srgbClr val="000000"/>
            </a:solidFill>
            <a:prstDash val="solid"/>
            <a:round/>
            <a:headEnd len="med" w="med" type="none"/>
            <a:tailEnd len="med" w="med" type="triangle"/>
          </a:ln>
        </p:spPr>
      </p:cxnSp>
      <p:sp>
        <p:nvSpPr>
          <p:cNvPr id="345" name="Google Shape;345;p34"/>
          <p:cNvSpPr txBox="1"/>
          <p:nvPr/>
        </p:nvSpPr>
        <p:spPr>
          <a:xfrm>
            <a:off x="4839150" y="4304950"/>
            <a:ext cx="35682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Each linecard has some hardware to control its functionality.</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p:nvPr/>
        </p:nvSpPr>
        <p:spPr>
          <a:xfrm>
            <a:off x="298950" y="864100"/>
            <a:ext cx="4066200" cy="4066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Chassis</a:t>
            </a:r>
            <a:endParaRPr>
              <a:latin typeface="Roboto"/>
              <a:ea typeface="Roboto"/>
              <a:cs typeface="Roboto"/>
              <a:sym typeface="Roboto"/>
            </a:endParaRPr>
          </a:p>
        </p:txBody>
      </p:sp>
      <p:sp>
        <p:nvSpPr>
          <p:cNvPr id="351" name="Google Shape;351;p35"/>
          <p:cNvSpPr/>
          <p:nvPr/>
        </p:nvSpPr>
        <p:spPr>
          <a:xfrm>
            <a:off x="1985096" y="2359600"/>
            <a:ext cx="689700" cy="2403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352" name="Google Shape;352;p3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View of Links</a:t>
            </a:r>
            <a:endParaRPr/>
          </a:p>
        </p:txBody>
      </p:sp>
      <p:cxnSp>
        <p:nvCxnSpPr>
          <p:cNvPr id="353" name="Google Shape;353;p35"/>
          <p:cNvCxnSpPr>
            <a:stCxn id="354" idx="3"/>
            <a:endCxn id="351" idx="1"/>
          </p:cNvCxnSpPr>
          <p:nvPr/>
        </p:nvCxnSpPr>
        <p:spPr>
          <a:xfrm>
            <a:off x="1576304" y="3561400"/>
            <a:ext cx="408900" cy="0"/>
          </a:xfrm>
          <a:prstGeom prst="straightConnector1">
            <a:avLst/>
          </a:prstGeom>
          <a:noFill/>
          <a:ln cap="flat" cmpd="sng" w="19050">
            <a:solidFill>
              <a:schemeClr val="accent2"/>
            </a:solidFill>
            <a:prstDash val="solid"/>
            <a:round/>
            <a:headEnd len="med" w="med" type="none"/>
            <a:tailEnd len="med" w="med" type="none"/>
          </a:ln>
        </p:spPr>
      </p:cxnSp>
      <p:cxnSp>
        <p:nvCxnSpPr>
          <p:cNvPr id="355" name="Google Shape;355;p35"/>
          <p:cNvCxnSpPr/>
          <p:nvPr/>
        </p:nvCxnSpPr>
        <p:spPr>
          <a:xfrm>
            <a:off x="1576039" y="2710443"/>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6" name="Google Shape;356;p35"/>
          <p:cNvCxnSpPr/>
          <p:nvPr/>
        </p:nvCxnSpPr>
        <p:spPr>
          <a:xfrm>
            <a:off x="1576039" y="4412997"/>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7" name="Google Shape;357;p35"/>
          <p:cNvCxnSpPr/>
          <p:nvPr/>
        </p:nvCxnSpPr>
        <p:spPr>
          <a:xfrm>
            <a:off x="2677045" y="3561405"/>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8" name="Google Shape;358;p35"/>
          <p:cNvCxnSpPr/>
          <p:nvPr/>
        </p:nvCxnSpPr>
        <p:spPr>
          <a:xfrm>
            <a:off x="2677045" y="2710450"/>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9" name="Google Shape;359;p35"/>
          <p:cNvCxnSpPr/>
          <p:nvPr/>
        </p:nvCxnSpPr>
        <p:spPr>
          <a:xfrm>
            <a:off x="2677045" y="4413000"/>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60" name="Google Shape;360;p35"/>
          <p:cNvCxnSpPr/>
          <p:nvPr/>
        </p:nvCxnSpPr>
        <p:spPr>
          <a:xfrm>
            <a:off x="577009" y="2226425"/>
            <a:ext cx="0" cy="2196300"/>
          </a:xfrm>
          <a:prstGeom prst="straightConnector1">
            <a:avLst/>
          </a:prstGeom>
          <a:noFill/>
          <a:ln cap="flat" cmpd="sng" w="19050">
            <a:solidFill>
              <a:srgbClr val="0000FF"/>
            </a:solidFill>
            <a:prstDash val="solid"/>
            <a:round/>
            <a:headEnd len="med" w="med" type="none"/>
            <a:tailEnd len="med" w="med" type="none"/>
          </a:ln>
        </p:spPr>
      </p:cxnSp>
      <p:sp>
        <p:nvSpPr>
          <p:cNvPr id="361" name="Google Shape;361;p35"/>
          <p:cNvSpPr/>
          <p:nvPr/>
        </p:nvSpPr>
        <p:spPr>
          <a:xfrm>
            <a:off x="3088254" y="2359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62" name="Google Shape;362;p35"/>
          <p:cNvSpPr/>
          <p:nvPr/>
        </p:nvSpPr>
        <p:spPr>
          <a:xfrm>
            <a:off x="3088254" y="3211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63" name="Google Shape;363;p35"/>
          <p:cNvSpPr/>
          <p:nvPr/>
        </p:nvSpPr>
        <p:spPr>
          <a:xfrm>
            <a:off x="3086100" y="4063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4" name="Google Shape;364;p35"/>
          <p:cNvCxnSpPr>
            <a:stCxn id="365" idx="1"/>
          </p:cNvCxnSpPr>
          <p:nvPr/>
        </p:nvCxnSpPr>
        <p:spPr>
          <a:xfrm rot="10800000">
            <a:off x="577904" y="2709400"/>
            <a:ext cx="234900" cy="0"/>
          </a:xfrm>
          <a:prstGeom prst="straightConnector1">
            <a:avLst/>
          </a:prstGeom>
          <a:noFill/>
          <a:ln cap="flat" cmpd="sng" w="19050">
            <a:solidFill>
              <a:srgbClr val="0000FF"/>
            </a:solidFill>
            <a:prstDash val="solid"/>
            <a:round/>
            <a:headEnd len="med" w="med" type="none"/>
            <a:tailEnd len="med" w="med" type="none"/>
          </a:ln>
        </p:spPr>
      </p:cxnSp>
      <p:cxnSp>
        <p:nvCxnSpPr>
          <p:cNvPr id="366" name="Google Shape;366;p35"/>
          <p:cNvCxnSpPr>
            <a:stCxn id="354" idx="1"/>
          </p:cNvCxnSpPr>
          <p:nvPr/>
        </p:nvCxnSpPr>
        <p:spPr>
          <a:xfrm rot="10800000">
            <a:off x="580004" y="3561400"/>
            <a:ext cx="232800" cy="0"/>
          </a:xfrm>
          <a:prstGeom prst="straightConnector1">
            <a:avLst/>
          </a:prstGeom>
          <a:noFill/>
          <a:ln cap="flat" cmpd="sng" w="19050">
            <a:solidFill>
              <a:srgbClr val="0000FF"/>
            </a:solidFill>
            <a:prstDash val="solid"/>
            <a:round/>
            <a:headEnd len="med" w="med" type="none"/>
            <a:tailEnd len="med" w="med" type="none"/>
          </a:ln>
        </p:spPr>
      </p:cxnSp>
      <p:sp>
        <p:nvSpPr>
          <p:cNvPr id="365" name="Google Shape;365;p35"/>
          <p:cNvSpPr/>
          <p:nvPr/>
        </p:nvSpPr>
        <p:spPr>
          <a:xfrm>
            <a:off x="812804" y="2359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7" name="Google Shape;367;p35"/>
          <p:cNvCxnSpPr>
            <a:stCxn id="368" idx="1"/>
          </p:cNvCxnSpPr>
          <p:nvPr/>
        </p:nvCxnSpPr>
        <p:spPr>
          <a:xfrm rot="10800000">
            <a:off x="576350" y="4413400"/>
            <a:ext cx="234300" cy="0"/>
          </a:xfrm>
          <a:prstGeom prst="straightConnector1">
            <a:avLst/>
          </a:prstGeom>
          <a:noFill/>
          <a:ln cap="flat" cmpd="sng" w="19050">
            <a:solidFill>
              <a:srgbClr val="0000FF"/>
            </a:solidFill>
            <a:prstDash val="solid"/>
            <a:round/>
            <a:headEnd len="med" w="med" type="none"/>
            <a:tailEnd len="med" w="med" type="none"/>
          </a:ln>
        </p:spPr>
      </p:cxnSp>
      <p:sp>
        <p:nvSpPr>
          <p:cNvPr id="368" name="Google Shape;368;p35"/>
          <p:cNvSpPr/>
          <p:nvPr/>
        </p:nvSpPr>
        <p:spPr>
          <a:xfrm>
            <a:off x="810650" y="4063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54" name="Google Shape;354;p35"/>
          <p:cNvSpPr/>
          <p:nvPr/>
        </p:nvSpPr>
        <p:spPr>
          <a:xfrm>
            <a:off x="812804" y="3211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9" name="Google Shape;369;p35"/>
          <p:cNvCxnSpPr/>
          <p:nvPr/>
        </p:nvCxnSpPr>
        <p:spPr>
          <a:xfrm>
            <a:off x="4088745" y="2226425"/>
            <a:ext cx="0" cy="2196300"/>
          </a:xfrm>
          <a:prstGeom prst="straightConnector1">
            <a:avLst/>
          </a:prstGeom>
          <a:noFill/>
          <a:ln cap="flat" cmpd="sng" w="19050">
            <a:solidFill>
              <a:srgbClr val="0000FF"/>
            </a:solidFill>
            <a:prstDash val="solid"/>
            <a:round/>
            <a:headEnd len="med" w="med" type="none"/>
            <a:tailEnd len="med" w="med" type="none"/>
          </a:ln>
        </p:spPr>
      </p:cxnSp>
      <p:cxnSp>
        <p:nvCxnSpPr>
          <p:cNvPr id="370" name="Google Shape;370;p35"/>
          <p:cNvCxnSpPr/>
          <p:nvPr/>
        </p:nvCxnSpPr>
        <p:spPr>
          <a:xfrm>
            <a:off x="3852950" y="2709400"/>
            <a:ext cx="234900" cy="0"/>
          </a:xfrm>
          <a:prstGeom prst="straightConnector1">
            <a:avLst/>
          </a:prstGeom>
          <a:noFill/>
          <a:ln cap="flat" cmpd="sng" w="19050">
            <a:solidFill>
              <a:srgbClr val="0000FF"/>
            </a:solidFill>
            <a:prstDash val="solid"/>
            <a:round/>
            <a:headEnd len="med" w="med" type="none"/>
            <a:tailEnd len="med" w="med" type="none"/>
          </a:ln>
        </p:spPr>
      </p:cxnSp>
      <p:cxnSp>
        <p:nvCxnSpPr>
          <p:cNvPr id="371" name="Google Shape;371;p35"/>
          <p:cNvCxnSpPr/>
          <p:nvPr/>
        </p:nvCxnSpPr>
        <p:spPr>
          <a:xfrm>
            <a:off x="3852950" y="3561400"/>
            <a:ext cx="232800" cy="0"/>
          </a:xfrm>
          <a:prstGeom prst="straightConnector1">
            <a:avLst/>
          </a:prstGeom>
          <a:noFill/>
          <a:ln cap="flat" cmpd="sng" w="19050">
            <a:solidFill>
              <a:srgbClr val="0000FF"/>
            </a:solidFill>
            <a:prstDash val="solid"/>
            <a:round/>
            <a:headEnd len="med" w="med" type="none"/>
            <a:tailEnd len="med" w="med" type="none"/>
          </a:ln>
        </p:spPr>
      </p:cxnSp>
      <p:cxnSp>
        <p:nvCxnSpPr>
          <p:cNvPr id="372" name="Google Shape;372;p35"/>
          <p:cNvCxnSpPr/>
          <p:nvPr/>
        </p:nvCxnSpPr>
        <p:spPr>
          <a:xfrm>
            <a:off x="3855104" y="4413400"/>
            <a:ext cx="234300" cy="0"/>
          </a:xfrm>
          <a:prstGeom prst="straightConnector1">
            <a:avLst/>
          </a:prstGeom>
          <a:noFill/>
          <a:ln cap="flat" cmpd="sng" w="19050">
            <a:solidFill>
              <a:srgbClr val="0000FF"/>
            </a:solidFill>
            <a:prstDash val="solid"/>
            <a:round/>
            <a:headEnd len="med" w="med" type="none"/>
            <a:tailEnd len="med" w="med" type="none"/>
          </a:ln>
        </p:spPr>
      </p:cxnSp>
      <p:sp>
        <p:nvSpPr>
          <p:cNvPr id="373" name="Google Shape;373;p35"/>
          <p:cNvSpPr/>
          <p:nvPr/>
        </p:nvSpPr>
        <p:spPr>
          <a:xfrm>
            <a:off x="429450" y="1274700"/>
            <a:ext cx="3826800" cy="946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Controller Card</a:t>
            </a:r>
            <a:endParaRPr>
              <a:latin typeface="Roboto"/>
              <a:ea typeface="Roboto"/>
              <a:cs typeface="Roboto"/>
              <a:sym typeface="Roboto"/>
            </a:endParaRPr>
          </a:p>
        </p:txBody>
      </p:sp>
      <p:sp>
        <p:nvSpPr>
          <p:cNvPr id="374" name="Google Shape;374;p35"/>
          <p:cNvSpPr txBox="1"/>
          <p:nvPr/>
        </p:nvSpPr>
        <p:spPr>
          <a:xfrm>
            <a:off x="4534125" y="1547700"/>
            <a:ext cx="3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Controller card is connected to the linecards.</a:t>
            </a:r>
            <a:endParaRPr>
              <a:solidFill>
                <a:schemeClr val="accent3"/>
              </a:solidFill>
              <a:latin typeface="Roboto"/>
              <a:ea typeface="Roboto"/>
              <a:cs typeface="Roboto"/>
              <a:sym typeface="Roboto"/>
            </a:endParaRPr>
          </a:p>
        </p:txBody>
      </p:sp>
      <p:sp>
        <p:nvSpPr>
          <p:cNvPr id="375" name="Google Shape;375;p35"/>
          <p:cNvSpPr txBox="1"/>
          <p:nvPr/>
        </p:nvSpPr>
        <p:spPr>
          <a:xfrm>
            <a:off x="4534125" y="2385900"/>
            <a:ext cx="33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Each linecard is connected to the </a:t>
            </a:r>
            <a:r>
              <a:rPr b="1" lang="en">
                <a:solidFill>
                  <a:schemeClr val="accent2"/>
                </a:solidFill>
                <a:latin typeface="Roboto"/>
                <a:ea typeface="Roboto"/>
                <a:cs typeface="Roboto"/>
                <a:sym typeface="Roboto"/>
              </a:rPr>
              <a:t>fabric</a:t>
            </a:r>
            <a:r>
              <a:rPr lang="en">
                <a:solidFill>
                  <a:schemeClr val="accent2"/>
                </a:solidFill>
                <a:latin typeface="Roboto"/>
                <a:ea typeface="Roboto"/>
                <a:cs typeface="Roboto"/>
                <a:sym typeface="Roboto"/>
              </a:rPr>
              <a:t>: A bunch of wires providing high-bandwidth, fault-tolerant interconnection between linecards.</a:t>
            </a:r>
            <a:endParaRPr>
              <a:solidFill>
                <a:schemeClr val="accen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What's Inside a Router? – View of a Linecard</a:t>
            </a:r>
            <a:endParaRPr/>
          </a:p>
        </p:txBody>
      </p:sp>
      <p:sp>
        <p:nvSpPr>
          <p:cNvPr id="381" name="Google Shape;381;p36"/>
          <p:cNvSpPr/>
          <p:nvPr/>
        </p:nvSpPr>
        <p:spPr>
          <a:xfrm>
            <a:off x="440400" y="1275725"/>
            <a:ext cx="3826800" cy="22899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82" name="Google Shape;382;p36"/>
          <p:cNvSpPr/>
          <p:nvPr/>
        </p:nvSpPr>
        <p:spPr>
          <a:xfrm>
            <a:off x="7529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3" name="Google Shape;383;p36"/>
          <p:cNvSpPr/>
          <p:nvPr/>
        </p:nvSpPr>
        <p:spPr>
          <a:xfrm>
            <a:off x="12101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4" name="Google Shape;384;p36"/>
          <p:cNvSpPr/>
          <p:nvPr/>
        </p:nvSpPr>
        <p:spPr>
          <a:xfrm>
            <a:off x="16673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5" name="Google Shape;385;p36"/>
          <p:cNvSpPr/>
          <p:nvPr/>
        </p:nvSpPr>
        <p:spPr>
          <a:xfrm>
            <a:off x="21245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6" name="Google Shape;386;p36"/>
          <p:cNvSpPr/>
          <p:nvPr/>
        </p:nvSpPr>
        <p:spPr>
          <a:xfrm>
            <a:off x="25817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7" name="Google Shape;387;p36"/>
          <p:cNvSpPr/>
          <p:nvPr/>
        </p:nvSpPr>
        <p:spPr>
          <a:xfrm>
            <a:off x="30389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8" name="Google Shape;388;p36"/>
          <p:cNvSpPr/>
          <p:nvPr/>
        </p:nvSpPr>
        <p:spPr>
          <a:xfrm>
            <a:off x="3419975" y="1395675"/>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cxnSp>
        <p:nvCxnSpPr>
          <p:cNvPr id="389" name="Google Shape;389;p36"/>
          <p:cNvCxnSpPr>
            <a:stCxn id="382" idx="2"/>
            <a:endCxn id="390" idx="0"/>
          </p:cNvCxnSpPr>
          <p:nvPr/>
        </p:nvCxnSpPr>
        <p:spPr>
          <a:xfrm>
            <a:off x="875225" y="1881975"/>
            <a:ext cx="457200" cy="2043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6"/>
          <p:cNvCxnSpPr>
            <a:stCxn id="383" idx="2"/>
            <a:endCxn id="390" idx="0"/>
          </p:cNvCxnSpPr>
          <p:nvPr/>
        </p:nvCxnSpPr>
        <p:spPr>
          <a:xfrm>
            <a:off x="1332425" y="1881975"/>
            <a:ext cx="0" cy="2043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36"/>
          <p:cNvCxnSpPr>
            <a:stCxn id="384" idx="2"/>
            <a:endCxn id="390" idx="0"/>
          </p:cNvCxnSpPr>
          <p:nvPr/>
        </p:nvCxnSpPr>
        <p:spPr>
          <a:xfrm flipH="1">
            <a:off x="1332425" y="1881975"/>
            <a:ext cx="457200" cy="2043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36"/>
          <p:cNvSpPr/>
          <p:nvPr/>
        </p:nvSpPr>
        <p:spPr>
          <a:xfrm>
            <a:off x="752975" y="2086275"/>
            <a:ext cx="11589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Forwarding Chip</a:t>
            </a:r>
            <a:endParaRPr>
              <a:latin typeface="Roboto"/>
              <a:ea typeface="Roboto"/>
              <a:cs typeface="Roboto"/>
              <a:sym typeface="Roboto"/>
            </a:endParaRPr>
          </a:p>
        </p:txBody>
      </p:sp>
      <p:cxnSp>
        <p:nvCxnSpPr>
          <p:cNvPr id="393" name="Google Shape;393;p36"/>
          <p:cNvCxnSpPr>
            <a:stCxn id="385" idx="2"/>
            <a:endCxn id="394" idx="0"/>
          </p:cNvCxnSpPr>
          <p:nvPr/>
        </p:nvCxnSpPr>
        <p:spPr>
          <a:xfrm>
            <a:off x="2246825" y="1881975"/>
            <a:ext cx="457200" cy="2043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36"/>
          <p:cNvCxnSpPr>
            <a:stCxn id="386" idx="2"/>
            <a:endCxn id="394" idx="0"/>
          </p:cNvCxnSpPr>
          <p:nvPr/>
        </p:nvCxnSpPr>
        <p:spPr>
          <a:xfrm>
            <a:off x="2704025" y="1881975"/>
            <a:ext cx="0" cy="2043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6"/>
          <p:cNvCxnSpPr>
            <a:stCxn id="387" idx="2"/>
            <a:endCxn id="394" idx="0"/>
          </p:cNvCxnSpPr>
          <p:nvPr/>
        </p:nvCxnSpPr>
        <p:spPr>
          <a:xfrm flipH="1">
            <a:off x="2704025" y="1881975"/>
            <a:ext cx="457200" cy="20430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36"/>
          <p:cNvSpPr/>
          <p:nvPr/>
        </p:nvSpPr>
        <p:spPr>
          <a:xfrm>
            <a:off x="2124575" y="2086275"/>
            <a:ext cx="11589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Forwarding Chip</a:t>
            </a:r>
            <a:endParaRPr>
              <a:latin typeface="Roboto"/>
              <a:ea typeface="Roboto"/>
              <a:cs typeface="Roboto"/>
              <a:sym typeface="Roboto"/>
            </a:endParaRPr>
          </a:p>
        </p:txBody>
      </p:sp>
      <p:sp>
        <p:nvSpPr>
          <p:cNvPr id="397" name="Google Shape;397;p36"/>
          <p:cNvSpPr/>
          <p:nvPr/>
        </p:nvSpPr>
        <p:spPr>
          <a:xfrm>
            <a:off x="752975" y="3089575"/>
            <a:ext cx="25305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 Chip(s)</a:t>
            </a:r>
            <a:endParaRPr>
              <a:latin typeface="Roboto"/>
              <a:ea typeface="Roboto"/>
              <a:cs typeface="Roboto"/>
              <a:sym typeface="Roboto"/>
            </a:endParaRPr>
          </a:p>
        </p:txBody>
      </p:sp>
      <p:cxnSp>
        <p:nvCxnSpPr>
          <p:cNvPr id="398" name="Google Shape;398;p36"/>
          <p:cNvCxnSpPr/>
          <p:nvPr/>
        </p:nvCxnSpPr>
        <p:spPr>
          <a:xfrm>
            <a:off x="2018225" y="3867775"/>
            <a:ext cx="0" cy="5421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36"/>
          <p:cNvSpPr txBox="1"/>
          <p:nvPr/>
        </p:nvSpPr>
        <p:spPr>
          <a:xfrm>
            <a:off x="2097600" y="4194475"/>
            <a:ext cx="7668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Fabric</a:t>
            </a:r>
            <a:endParaRPr>
              <a:solidFill>
                <a:schemeClr val="dk1"/>
              </a:solidFill>
              <a:latin typeface="Roboto"/>
              <a:ea typeface="Roboto"/>
              <a:cs typeface="Roboto"/>
              <a:sym typeface="Roboto"/>
            </a:endParaRPr>
          </a:p>
        </p:txBody>
      </p:sp>
      <p:cxnSp>
        <p:nvCxnSpPr>
          <p:cNvPr id="400" name="Google Shape;400;p36"/>
          <p:cNvCxnSpPr>
            <a:endCxn id="394" idx="3"/>
          </p:cNvCxnSpPr>
          <p:nvPr/>
        </p:nvCxnSpPr>
        <p:spPr>
          <a:xfrm rot="10800000">
            <a:off x="3283475" y="2475375"/>
            <a:ext cx="1551600" cy="0"/>
          </a:xfrm>
          <a:prstGeom prst="straightConnector1">
            <a:avLst/>
          </a:prstGeom>
          <a:noFill/>
          <a:ln cap="flat" cmpd="sng" w="19050">
            <a:solidFill>
              <a:srgbClr val="000000"/>
            </a:solidFill>
            <a:prstDash val="solid"/>
            <a:round/>
            <a:headEnd len="med" w="med" type="none"/>
            <a:tailEnd len="med" w="med" type="triangle"/>
          </a:ln>
        </p:spPr>
      </p:cxnSp>
      <p:sp>
        <p:nvSpPr>
          <p:cNvPr id="401" name="Google Shape;401;p36"/>
          <p:cNvSpPr txBox="1"/>
          <p:nvPr/>
        </p:nvSpPr>
        <p:spPr>
          <a:xfrm>
            <a:off x="4839150" y="2341500"/>
            <a:ext cx="24633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Specialized hardware optimized to forward packets.</a:t>
            </a:r>
            <a:endParaRPr>
              <a:latin typeface="Roboto"/>
              <a:ea typeface="Roboto"/>
              <a:cs typeface="Roboto"/>
              <a:sym typeface="Roboto"/>
            </a:endParaRPr>
          </a:p>
        </p:txBody>
      </p:sp>
      <p:cxnSp>
        <p:nvCxnSpPr>
          <p:cNvPr id="402" name="Google Shape;402;p36"/>
          <p:cNvCxnSpPr/>
          <p:nvPr/>
        </p:nvCxnSpPr>
        <p:spPr>
          <a:xfrm rot="10800000">
            <a:off x="3283625" y="3389775"/>
            <a:ext cx="1551600" cy="0"/>
          </a:xfrm>
          <a:prstGeom prst="straightConnector1">
            <a:avLst/>
          </a:prstGeom>
          <a:noFill/>
          <a:ln cap="flat" cmpd="sng" w="19050">
            <a:solidFill>
              <a:srgbClr val="000000"/>
            </a:solidFill>
            <a:prstDash val="solid"/>
            <a:round/>
            <a:headEnd len="med" w="med" type="none"/>
            <a:tailEnd len="med" w="med" type="triangle"/>
          </a:ln>
        </p:spPr>
      </p:cxnSp>
      <p:sp>
        <p:nvSpPr>
          <p:cNvPr id="403" name="Google Shape;403;p36"/>
          <p:cNvSpPr txBox="1"/>
          <p:nvPr/>
        </p:nvSpPr>
        <p:spPr>
          <a:xfrm>
            <a:off x="4839150" y="3255900"/>
            <a:ext cx="24633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Sends packets into the fabric, to other ports on the router.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Full View</a:t>
            </a:r>
            <a:endParaRPr/>
          </a:p>
        </p:txBody>
      </p:sp>
      <p:sp>
        <p:nvSpPr>
          <p:cNvPr id="409" name="Google Shape;409;p37"/>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421" name="Google Shape;421;p37"/>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422" name="Google Shape;422;p37"/>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432" name="Google Shape;432;p37"/>
          <p:cNvCxnSpPr>
            <a:stCxn id="410" idx="0"/>
            <a:endCxn id="419"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433" name="Google Shape;433;p37"/>
          <p:cNvCxnSpPr>
            <a:stCxn id="419" idx="3"/>
            <a:endCxn id="422"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434" name="Google Shape;434;p37"/>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435" name="Google Shape;435;p37"/>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436" name="Google Shape;436;p37"/>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437" name="Google Shape;437;p37"/>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438" name="Google Shape;438;p37"/>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440" name="Google Shape;440;p37"/>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441" name="Google Shape;441;p37"/>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442" name="Google Shape;442;p37"/>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443" name="Google Shape;443;p37"/>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444" name="Google Shape;444;p37"/>
          <p:cNvCxnSpPr>
            <a:stCxn id="440" idx="3"/>
            <a:endCxn id="441"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445" name="Google Shape;445;p37"/>
          <p:cNvCxnSpPr>
            <a:stCxn id="440" idx="3"/>
            <a:endCxn id="443"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446" name="Google Shape;446;p37"/>
          <p:cNvCxnSpPr>
            <a:stCxn id="440" idx="3"/>
            <a:endCxn id="447"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448" name="Google Shape;448;p37"/>
          <p:cNvCxnSpPr>
            <a:stCxn id="447" idx="3"/>
            <a:endCxn id="442"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449" name="Google Shape;449;p37"/>
          <p:cNvCxnSpPr>
            <a:stCxn id="443" idx="3"/>
            <a:endCxn id="442"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450" name="Google Shape;450;p37"/>
          <p:cNvCxnSpPr>
            <a:endCxn id="442"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447" name="Google Shape;447;p37"/>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451" name="Google Shape;451;p37"/>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37"/>
          <p:cNvCxnSpPr>
            <a:stCxn id="451" idx="3"/>
            <a:endCxn id="430"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453" name="Google Shape;453;p37"/>
          <p:cNvCxnSpPr>
            <a:stCxn id="451" idx="3"/>
            <a:endCxn id="429"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454" name="Google Shape;454;p37"/>
          <p:cNvCxnSpPr>
            <a:stCxn id="451" idx="3"/>
            <a:endCxn id="428"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455" name="Google Shape;455;p37"/>
          <p:cNvCxnSpPr>
            <a:stCxn id="451" idx="3"/>
            <a:endCxn id="427"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456" name="Google Shape;456;p37"/>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457" name="Google Shape;457;p37"/>
          <p:cNvCxnSpPr>
            <a:stCxn id="456" idx="3"/>
            <a:endCxn id="426"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458" name="Google Shape;458;p37"/>
          <p:cNvCxnSpPr>
            <a:stCxn id="456" idx="3"/>
            <a:endCxn id="425"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459" name="Google Shape;459;p37"/>
          <p:cNvCxnSpPr>
            <a:stCxn id="456" idx="3"/>
            <a:endCxn id="424"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460" name="Google Shape;460;p37"/>
          <p:cNvCxnSpPr>
            <a:stCxn id="456" idx="3"/>
            <a:endCxn id="423"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461" name="Google Shape;461;p37"/>
          <p:cNvCxnSpPr>
            <a:stCxn id="418" idx="3"/>
            <a:endCxn id="438"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462" name="Google Shape;462;p37"/>
          <p:cNvCxnSpPr>
            <a:stCxn id="417" idx="3"/>
            <a:endCxn id="438"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463" name="Google Shape;463;p37"/>
          <p:cNvCxnSpPr>
            <a:stCxn id="416" idx="3"/>
            <a:endCxn id="438"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464" name="Google Shape;464;p37"/>
          <p:cNvCxnSpPr>
            <a:stCxn id="415" idx="3"/>
            <a:endCxn id="438"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465" name="Google Shape;465;p37"/>
          <p:cNvCxnSpPr>
            <a:stCxn id="411" idx="3"/>
            <a:endCxn id="439"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466" name="Google Shape;466;p37"/>
          <p:cNvCxnSpPr>
            <a:stCxn id="412" idx="3"/>
            <a:endCxn id="439"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467" name="Google Shape;467;p37"/>
          <p:cNvCxnSpPr>
            <a:stCxn id="413" idx="3"/>
            <a:endCxn id="439"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468" name="Google Shape;468;p37"/>
          <p:cNvCxnSpPr>
            <a:stCxn id="414" idx="3"/>
            <a:endCxn id="439"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Data Plane</a:t>
            </a:r>
            <a:endParaRPr/>
          </a:p>
        </p:txBody>
      </p:sp>
      <p:sp>
        <p:nvSpPr>
          <p:cNvPr id="474" name="Google Shape;474;p38"/>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3507625" y="1148425"/>
            <a:ext cx="197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1895913" y="4218950"/>
            <a:ext cx="753900" cy="3666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486" name="Google Shape;486;p38"/>
          <p:cNvSpPr/>
          <p:nvPr/>
        </p:nvSpPr>
        <p:spPr>
          <a:xfrm>
            <a:off x="4022875" y="1554925"/>
            <a:ext cx="940500" cy="4737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Control Processor (x86)</a:t>
            </a:r>
            <a:endParaRPr sz="900">
              <a:solidFill>
                <a:srgbClr val="B7B7B7"/>
              </a:solidFill>
              <a:latin typeface="Roboto"/>
              <a:ea typeface="Roboto"/>
              <a:cs typeface="Roboto"/>
              <a:sym typeface="Roboto"/>
            </a:endParaRPr>
          </a:p>
        </p:txBody>
      </p:sp>
      <p:sp>
        <p:nvSpPr>
          <p:cNvPr id="487" name="Google Shape;487;p38"/>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6496288" y="4218875"/>
            <a:ext cx="753900" cy="3666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cxnSp>
        <p:nvCxnSpPr>
          <p:cNvPr id="497" name="Google Shape;497;p38"/>
          <p:cNvCxnSpPr>
            <a:stCxn id="475" idx="0"/>
            <a:endCxn id="484" idx="1"/>
          </p:cNvCxnSpPr>
          <p:nvPr/>
        </p:nvCxnSpPr>
        <p:spPr>
          <a:xfrm rot="-5400000">
            <a:off x="2696475" y="1215700"/>
            <a:ext cx="387600" cy="1234800"/>
          </a:xfrm>
          <a:prstGeom prst="curvedConnector2">
            <a:avLst/>
          </a:prstGeom>
          <a:noFill/>
          <a:ln cap="flat" cmpd="sng" w="9525">
            <a:solidFill>
              <a:srgbClr val="B7B7B7"/>
            </a:solidFill>
            <a:prstDash val="solid"/>
            <a:round/>
            <a:headEnd len="med" w="med" type="triangle"/>
            <a:tailEnd len="med" w="med" type="triangle"/>
          </a:ln>
        </p:spPr>
      </p:cxnSp>
      <p:cxnSp>
        <p:nvCxnSpPr>
          <p:cNvPr id="498" name="Google Shape;498;p38"/>
          <p:cNvCxnSpPr>
            <a:stCxn id="484" idx="3"/>
            <a:endCxn id="487" idx="2"/>
          </p:cNvCxnSpPr>
          <p:nvPr/>
        </p:nvCxnSpPr>
        <p:spPr>
          <a:xfrm>
            <a:off x="5478625" y="1639375"/>
            <a:ext cx="1394700" cy="387600"/>
          </a:xfrm>
          <a:prstGeom prst="curvedConnector2">
            <a:avLst/>
          </a:prstGeom>
          <a:noFill/>
          <a:ln cap="flat" cmpd="sng" w="9525">
            <a:solidFill>
              <a:srgbClr val="B7B7B7"/>
            </a:solidFill>
            <a:prstDash val="solid"/>
            <a:round/>
            <a:headEnd len="med" w="med" type="triangle"/>
            <a:tailEnd len="med" w="med" type="triangle"/>
          </a:ln>
        </p:spPr>
      </p:cxnSp>
      <p:sp>
        <p:nvSpPr>
          <p:cNvPr id="499" name="Google Shape;499;p38"/>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00" name="Google Shape;500;p38"/>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01" name="Google Shape;501;p38"/>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Controller Card</a:t>
            </a:r>
            <a:endParaRPr sz="1000">
              <a:solidFill>
                <a:srgbClr val="B7B7B7"/>
              </a:solidFill>
              <a:latin typeface="Roboto"/>
              <a:ea typeface="Roboto"/>
              <a:cs typeface="Roboto"/>
              <a:sym typeface="Roboto"/>
            </a:endParaRPr>
          </a:p>
        </p:txBody>
      </p:sp>
      <p:sp>
        <p:nvSpPr>
          <p:cNvPr id="502" name="Google Shape;502;p38"/>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503" name="Google Shape;503;p38"/>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505" name="Google Shape;505;p38"/>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506" name="Google Shape;506;p38"/>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507" name="Google Shape;507;p38"/>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508" name="Google Shape;508;p38"/>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509" name="Google Shape;509;p38"/>
          <p:cNvCxnSpPr>
            <a:stCxn id="505" idx="3"/>
            <a:endCxn id="506"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510" name="Google Shape;510;p38"/>
          <p:cNvCxnSpPr>
            <a:stCxn id="505" idx="3"/>
            <a:endCxn id="508"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511" name="Google Shape;511;p38"/>
          <p:cNvCxnSpPr>
            <a:stCxn id="505" idx="3"/>
            <a:endCxn id="512"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513" name="Google Shape;513;p38"/>
          <p:cNvCxnSpPr>
            <a:stCxn id="512" idx="3"/>
            <a:endCxn id="507"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514" name="Google Shape;514;p38"/>
          <p:cNvCxnSpPr>
            <a:stCxn id="508" idx="3"/>
            <a:endCxn id="507"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515" name="Google Shape;515;p38"/>
          <p:cNvCxnSpPr>
            <a:endCxn id="507"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512" name="Google Shape;512;p38"/>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516" name="Google Shape;516;p38"/>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8"/>
          <p:cNvCxnSpPr>
            <a:stCxn id="516" idx="3"/>
            <a:endCxn id="495"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518" name="Google Shape;518;p38"/>
          <p:cNvCxnSpPr>
            <a:stCxn id="516" idx="3"/>
            <a:endCxn id="494"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519" name="Google Shape;519;p38"/>
          <p:cNvCxnSpPr>
            <a:stCxn id="516" idx="3"/>
            <a:endCxn id="493"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520" name="Google Shape;520;p38"/>
          <p:cNvCxnSpPr>
            <a:stCxn id="516" idx="3"/>
            <a:endCxn id="492"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521" name="Google Shape;521;p38"/>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522" name="Google Shape;522;p38"/>
          <p:cNvCxnSpPr>
            <a:stCxn id="521" idx="3"/>
            <a:endCxn id="491"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523" name="Google Shape;523;p38"/>
          <p:cNvCxnSpPr>
            <a:stCxn id="521" idx="3"/>
            <a:endCxn id="490"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524" name="Google Shape;524;p38"/>
          <p:cNvCxnSpPr>
            <a:stCxn id="521" idx="3"/>
            <a:endCxn id="489"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525" name="Google Shape;525;p38"/>
          <p:cNvCxnSpPr>
            <a:stCxn id="521" idx="3"/>
            <a:endCxn id="488"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526" name="Google Shape;526;p38"/>
          <p:cNvCxnSpPr>
            <a:stCxn id="483" idx="3"/>
            <a:endCxn id="503"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527" name="Google Shape;527;p38"/>
          <p:cNvCxnSpPr>
            <a:stCxn id="482" idx="3"/>
            <a:endCxn id="503"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528" name="Google Shape;528;p38"/>
          <p:cNvCxnSpPr>
            <a:stCxn id="481" idx="3"/>
            <a:endCxn id="503"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529" name="Google Shape;529;p38"/>
          <p:cNvCxnSpPr>
            <a:stCxn id="480" idx="3"/>
            <a:endCxn id="503"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530" name="Google Shape;530;p38"/>
          <p:cNvCxnSpPr>
            <a:stCxn id="476" idx="3"/>
            <a:endCxn id="504"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531" name="Google Shape;531;p38"/>
          <p:cNvCxnSpPr>
            <a:stCxn id="477" idx="3"/>
            <a:endCxn id="504"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532" name="Google Shape;532;p38"/>
          <p:cNvCxnSpPr>
            <a:stCxn id="478" idx="3"/>
            <a:endCxn id="504"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533" name="Google Shape;533;p38"/>
          <p:cNvCxnSpPr>
            <a:stCxn id="479" idx="3"/>
            <a:endCxn id="504"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534" name="Google Shape;534;p38"/>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Data</a:t>
            </a:r>
            <a:r>
              <a:rPr lang="en"/>
              <a:t>: Packet travels from port to port, via forwarding chips and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Control Plane</a:t>
            </a:r>
            <a:endParaRPr/>
          </a:p>
        </p:txBody>
      </p:sp>
      <p:sp>
        <p:nvSpPr>
          <p:cNvPr id="540" name="Google Shape;540;p39"/>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1391200" y="23309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1391200" y="25386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1391200" y="27464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1391200" y="29541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1391200" y="31618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1391200" y="33695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1391200" y="35773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1391200" y="37850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rot="10800000">
            <a:off x="7485000" y="37625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rot="10800000">
            <a:off x="7485000" y="35547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rot="10800000">
            <a:off x="7485000" y="33470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rot="10800000">
            <a:off x="7485000" y="31393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rot="10800000">
            <a:off x="7485000" y="29316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rot="10800000">
            <a:off x="7485000" y="27238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rot="10800000">
            <a:off x="7485000" y="25161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rot="10800000">
            <a:off x="7485000" y="23084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39"/>
          <p:cNvCxnSpPr>
            <a:stCxn id="541" idx="0"/>
            <a:endCxn id="560"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561" name="Google Shape;561;p39"/>
          <p:cNvCxnSpPr>
            <a:stCxn id="560" idx="3"/>
            <a:endCxn id="550" idx="2"/>
          </p:cNvCxnSpPr>
          <p:nvPr/>
        </p:nvCxnSpPr>
        <p:spPr>
          <a:xfrm>
            <a:off x="5478550" y="1639300"/>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562" name="Google Shape;562;p39"/>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63" name="Google Shape;563;p39"/>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64" name="Google Shape;564;p39"/>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565" name="Google Shape;565;p39"/>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567" name="Google Shape;567;p39"/>
          <p:cNvSpPr/>
          <p:nvPr/>
        </p:nvSpPr>
        <p:spPr>
          <a:xfrm>
            <a:off x="272582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568" name="Google Shape;568;p39"/>
          <p:cNvSpPr/>
          <p:nvPr/>
        </p:nvSpPr>
        <p:spPr>
          <a:xfrm>
            <a:off x="3720925" y="22610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sp>
        <p:nvSpPr>
          <p:cNvPr id="569" name="Google Shape;569;p39"/>
          <p:cNvSpPr/>
          <p:nvPr/>
        </p:nvSpPr>
        <p:spPr>
          <a:xfrm>
            <a:off x="5697000" y="26486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570" name="Google Shape;570;p39"/>
          <p:cNvSpPr/>
          <p:nvPr/>
        </p:nvSpPr>
        <p:spPr>
          <a:xfrm>
            <a:off x="3850525" y="24608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cxnSp>
        <p:nvCxnSpPr>
          <p:cNvPr id="571" name="Google Shape;571;p39"/>
          <p:cNvCxnSpPr>
            <a:stCxn id="567" idx="3"/>
            <a:endCxn id="568"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572" name="Google Shape;572;p39"/>
          <p:cNvCxnSpPr>
            <a:stCxn id="567" idx="3"/>
            <a:endCxn id="570"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573" name="Google Shape;573;p39"/>
          <p:cNvCxnSpPr>
            <a:stCxn id="567" idx="3"/>
            <a:endCxn id="574"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575" name="Google Shape;575;p39"/>
          <p:cNvCxnSpPr>
            <a:stCxn id="574" idx="3"/>
            <a:endCxn id="569"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576" name="Google Shape;576;p39"/>
          <p:cNvCxnSpPr>
            <a:stCxn id="570" idx="3"/>
            <a:endCxn id="569"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577" name="Google Shape;577;p39"/>
          <p:cNvCxnSpPr>
            <a:endCxn id="569"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574" name="Google Shape;574;p39"/>
          <p:cNvSpPr/>
          <p:nvPr/>
        </p:nvSpPr>
        <p:spPr>
          <a:xfrm>
            <a:off x="3980700" y="26486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Fabric</a:t>
            </a:r>
            <a:endParaRPr>
              <a:solidFill>
                <a:srgbClr val="B7B7B7"/>
              </a:solidFill>
              <a:latin typeface="Roboto"/>
              <a:ea typeface="Roboto"/>
              <a:cs typeface="Roboto"/>
              <a:sym typeface="Roboto"/>
            </a:endParaRPr>
          </a:p>
        </p:txBody>
      </p:sp>
      <p:sp>
        <p:nvSpPr>
          <p:cNvPr id="578" name="Google Shape;578;p39"/>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39"/>
          <p:cNvCxnSpPr>
            <a:stCxn id="578" idx="3"/>
            <a:endCxn id="558" idx="3"/>
          </p:cNvCxnSpPr>
          <p:nvPr/>
        </p:nvCxnSpPr>
        <p:spPr>
          <a:xfrm flipH="1" rot="10800000">
            <a:off x="7207275" y="2384738"/>
            <a:ext cx="277800" cy="787500"/>
          </a:xfrm>
          <a:prstGeom prst="straightConnector1">
            <a:avLst/>
          </a:prstGeom>
          <a:noFill/>
          <a:ln cap="flat" cmpd="sng" w="9525">
            <a:solidFill>
              <a:srgbClr val="B7B7B7"/>
            </a:solidFill>
            <a:prstDash val="solid"/>
            <a:round/>
            <a:headEnd len="med" w="med" type="none"/>
            <a:tailEnd len="med" w="med" type="none"/>
          </a:ln>
        </p:spPr>
      </p:cxnSp>
      <p:cxnSp>
        <p:nvCxnSpPr>
          <p:cNvPr id="580" name="Google Shape;580;p39"/>
          <p:cNvCxnSpPr>
            <a:stCxn id="578" idx="3"/>
            <a:endCxn id="557" idx="3"/>
          </p:cNvCxnSpPr>
          <p:nvPr/>
        </p:nvCxnSpPr>
        <p:spPr>
          <a:xfrm flipH="1" rot="10800000">
            <a:off x="7207275" y="2592338"/>
            <a:ext cx="277800" cy="579900"/>
          </a:xfrm>
          <a:prstGeom prst="straightConnector1">
            <a:avLst/>
          </a:prstGeom>
          <a:noFill/>
          <a:ln cap="flat" cmpd="sng" w="9525">
            <a:solidFill>
              <a:srgbClr val="B7B7B7"/>
            </a:solidFill>
            <a:prstDash val="solid"/>
            <a:round/>
            <a:headEnd len="med" w="med" type="none"/>
            <a:tailEnd len="med" w="med" type="none"/>
          </a:ln>
        </p:spPr>
      </p:cxnSp>
      <p:cxnSp>
        <p:nvCxnSpPr>
          <p:cNvPr id="581" name="Google Shape;581;p39"/>
          <p:cNvCxnSpPr>
            <a:stCxn id="578" idx="3"/>
            <a:endCxn id="556" idx="3"/>
          </p:cNvCxnSpPr>
          <p:nvPr/>
        </p:nvCxnSpPr>
        <p:spPr>
          <a:xfrm flipH="1" rot="10800000">
            <a:off x="7207275" y="2799938"/>
            <a:ext cx="277800" cy="372300"/>
          </a:xfrm>
          <a:prstGeom prst="straightConnector1">
            <a:avLst/>
          </a:prstGeom>
          <a:noFill/>
          <a:ln cap="flat" cmpd="sng" w="9525">
            <a:solidFill>
              <a:srgbClr val="B7B7B7"/>
            </a:solidFill>
            <a:prstDash val="solid"/>
            <a:round/>
            <a:headEnd len="med" w="med" type="none"/>
            <a:tailEnd len="med" w="med" type="none"/>
          </a:ln>
        </p:spPr>
      </p:cxnSp>
      <p:cxnSp>
        <p:nvCxnSpPr>
          <p:cNvPr id="582" name="Google Shape;582;p39"/>
          <p:cNvCxnSpPr>
            <a:stCxn id="578" idx="3"/>
            <a:endCxn id="555" idx="3"/>
          </p:cNvCxnSpPr>
          <p:nvPr/>
        </p:nvCxnSpPr>
        <p:spPr>
          <a:xfrm flipH="1" rot="10800000">
            <a:off x="7207275" y="3007838"/>
            <a:ext cx="277800" cy="164400"/>
          </a:xfrm>
          <a:prstGeom prst="straightConnector1">
            <a:avLst/>
          </a:prstGeom>
          <a:noFill/>
          <a:ln cap="flat" cmpd="sng" w="9525">
            <a:solidFill>
              <a:srgbClr val="B7B7B7"/>
            </a:solidFill>
            <a:prstDash val="solid"/>
            <a:round/>
            <a:headEnd len="med" w="med" type="none"/>
            <a:tailEnd len="med" w="med" type="none"/>
          </a:ln>
        </p:spPr>
      </p:cxnSp>
      <p:sp>
        <p:nvSpPr>
          <p:cNvPr id="583" name="Google Shape;583;p39"/>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584" name="Google Shape;584;p39"/>
          <p:cNvCxnSpPr>
            <a:stCxn id="583" idx="3"/>
            <a:endCxn id="554" idx="3"/>
          </p:cNvCxnSpPr>
          <p:nvPr/>
        </p:nvCxnSpPr>
        <p:spPr>
          <a:xfrm flipH="1" rot="10800000">
            <a:off x="7328075" y="3215675"/>
            <a:ext cx="156900" cy="81300"/>
          </a:xfrm>
          <a:prstGeom prst="straightConnector1">
            <a:avLst/>
          </a:prstGeom>
          <a:noFill/>
          <a:ln cap="flat" cmpd="sng" w="9525">
            <a:solidFill>
              <a:srgbClr val="B7B7B7"/>
            </a:solidFill>
            <a:prstDash val="solid"/>
            <a:round/>
            <a:headEnd len="med" w="med" type="none"/>
            <a:tailEnd len="med" w="med" type="none"/>
          </a:ln>
        </p:spPr>
      </p:cxnSp>
      <p:cxnSp>
        <p:nvCxnSpPr>
          <p:cNvPr id="585" name="Google Shape;585;p39"/>
          <p:cNvCxnSpPr>
            <a:stCxn id="583" idx="3"/>
            <a:endCxn id="553" idx="3"/>
          </p:cNvCxnSpPr>
          <p:nvPr/>
        </p:nvCxnSpPr>
        <p:spPr>
          <a:xfrm>
            <a:off x="7328075" y="3296975"/>
            <a:ext cx="156900" cy="126300"/>
          </a:xfrm>
          <a:prstGeom prst="straightConnector1">
            <a:avLst/>
          </a:prstGeom>
          <a:noFill/>
          <a:ln cap="flat" cmpd="sng" w="9525">
            <a:solidFill>
              <a:srgbClr val="B7B7B7"/>
            </a:solidFill>
            <a:prstDash val="solid"/>
            <a:round/>
            <a:headEnd len="med" w="med" type="none"/>
            <a:tailEnd len="med" w="med" type="none"/>
          </a:ln>
        </p:spPr>
      </p:cxnSp>
      <p:cxnSp>
        <p:nvCxnSpPr>
          <p:cNvPr id="586" name="Google Shape;586;p39"/>
          <p:cNvCxnSpPr>
            <a:stCxn id="583" idx="3"/>
            <a:endCxn id="552" idx="3"/>
          </p:cNvCxnSpPr>
          <p:nvPr/>
        </p:nvCxnSpPr>
        <p:spPr>
          <a:xfrm>
            <a:off x="7328075" y="3296975"/>
            <a:ext cx="156900" cy="333900"/>
          </a:xfrm>
          <a:prstGeom prst="straightConnector1">
            <a:avLst/>
          </a:prstGeom>
          <a:noFill/>
          <a:ln cap="flat" cmpd="sng" w="9525">
            <a:solidFill>
              <a:srgbClr val="B7B7B7"/>
            </a:solidFill>
            <a:prstDash val="solid"/>
            <a:round/>
            <a:headEnd len="med" w="med" type="none"/>
            <a:tailEnd len="med" w="med" type="none"/>
          </a:ln>
        </p:spPr>
      </p:cxnSp>
      <p:cxnSp>
        <p:nvCxnSpPr>
          <p:cNvPr id="587" name="Google Shape;587;p39"/>
          <p:cNvCxnSpPr>
            <a:stCxn id="583" idx="3"/>
            <a:endCxn id="551" idx="3"/>
          </p:cNvCxnSpPr>
          <p:nvPr/>
        </p:nvCxnSpPr>
        <p:spPr>
          <a:xfrm>
            <a:off x="7328075" y="3296975"/>
            <a:ext cx="156900" cy="541800"/>
          </a:xfrm>
          <a:prstGeom prst="straightConnector1">
            <a:avLst/>
          </a:prstGeom>
          <a:noFill/>
          <a:ln cap="flat" cmpd="sng" w="9525">
            <a:solidFill>
              <a:srgbClr val="B7B7B7"/>
            </a:solidFill>
            <a:prstDash val="solid"/>
            <a:round/>
            <a:headEnd len="med" w="med" type="none"/>
            <a:tailEnd len="med" w="med" type="none"/>
          </a:ln>
        </p:spPr>
      </p:cxnSp>
      <p:cxnSp>
        <p:nvCxnSpPr>
          <p:cNvPr id="588" name="Google Shape;588;p39"/>
          <p:cNvCxnSpPr>
            <a:stCxn id="549" idx="3"/>
            <a:endCxn id="565" idx="1"/>
          </p:cNvCxnSpPr>
          <p:nvPr/>
        </p:nvCxnSpPr>
        <p:spPr>
          <a:xfrm flipH="1" rot="10800000">
            <a:off x="1674700" y="3238125"/>
            <a:ext cx="148500" cy="623100"/>
          </a:xfrm>
          <a:prstGeom prst="straightConnector1">
            <a:avLst/>
          </a:prstGeom>
          <a:noFill/>
          <a:ln cap="flat" cmpd="sng" w="9525">
            <a:solidFill>
              <a:srgbClr val="B7B7B7"/>
            </a:solidFill>
            <a:prstDash val="solid"/>
            <a:round/>
            <a:headEnd len="med" w="med" type="none"/>
            <a:tailEnd len="med" w="med" type="none"/>
          </a:ln>
        </p:spPr>
      </p:cxnSp>
      <p:cxnSp>
        <p:nvCxnSpPr>
          <p:cNvPr id="589" name="Google Shape;589;p39"/>
          <p:cNvCxnSpPr>
            <a:stCxn id="548" idx="3"/>
            <a:endCxn id="565" idx="1"/>
          </p:cNvCxnSpPr>
          <p:nvPr/>
        </p:nvCxnSpPr>
        <p:spPr>
          <a:xfrm flipH="1" rot="10800000">
            <a:off x="1674700" y="3238000"/>
            <a:ext cx="148500" cy="415500"/>
          </a:xfrm>
          <a:prstGeom prst="straightConnector1">
            <a:avLst/>
          </a:prstGeom>
          <a:noFill/>
          <a:ln cap="flat" cmpd="sng" w="9525">
            <a:solidFill>
              <a:srgbClr val="B7B7B7"/>
            </a:solidFill>
            <a:prstDash val="solid"/>
            <a:round/>
            <a:headEnd len="med" w="med" type="none"/>
            <a:tailEnd len="med" w="med" type="none"/>
          </a:ln>
        </p:spPr>
      </p:cxnSp>
      <p:cxnSp>
        <p:nvCxnSpPr>
          <p:cNvPr id="590" name="Google Shape;590;p39"/>
          <p:cNvCxnSpPr>
            <a:stCxn id="547" idx="3"/>
            <a:endCxn id="565" idx="1"/>
          </p:cNvCxnSpPr>
          <p:nvPr/>
        </p:nvCxnSpPr>
        <p:spPr>
          <a:xfrm flipH="1" rot="10800000">
            <a:off x="1674700" y="3238175"/>
            <a:ext cx="148500" cy="207600"/>
          </a:xfrm>
          <a:prstGeom prst="straightConnector1">
            <a:avLst/>
          </a:prstGeom>
          <a:noFill/>
          <a:ln cap="flat" cmpd="sng" w="9525">
            <a:solidFill>
              <a:srgbClr val="B7B7B7"/>
            </a:solidFill>
            <a:prstDash val="solid"/>
            <a:round/>
            <a:headEnd len="med" w="med" type="none"/>
            <a:tailEnd len="med" w="med" type="none"/>
          </a:ln>
        </p:spPr>
      </p:cxnSp>
      <p:cxnSp>
        <p:nvCxnSpPr>
          <p:cNvPr id="591" name="Google Shape;591;p39"/>
          <p:cNvCxnSpPr>
            <a:stCxn id="546" idx="3"/>
            <a:endCxn id="565" idx="1"/>
          </p:cNvCxnSpPr>
          <p:nvPr/>
        </p:nvCxnSpPr>
        <p:spPr>
          <a:xfrm>
            <a:off x="1674700" y="3238050"/>
            <a:ext cx="148500" cy="0"/>
          </a:xfrm>
          <a:prstGeom prst="straightConnector1">
            <a:avLst/>
          </a:prstGeom>
          <a:noFill/>
          <a:ln cap="flat" cmpd="sng" w="9525">
            <a:solidFill>
              <a:srgbClr val="B7B7B7"/>
            </a:solidFill>
            <a:prstDash val="solid"/>
            <a:round/>
            <a:headEnd len="med" w="med" type="none"/>
            <a:tailEnd len="med" w="med" type="none"/>
          </a:ln>
        </p:spPr>
      </p:cxnSp>
      <p:cxnSp>
        <p:nvCxnSpPr>
          <p:cNvPr id="592" name="Google Shape;592;p39"/>
          <p:cNvCxnSpPr>
            <a:stCxn id="542" idx="3"/>
            <a:endCxn id="566" idx="1"/>
          </p:cNvCxnSpPr>
          <p:nvPr/>
        </p:nvCxnSpPr>
        <p:spPr>
          <a:xfrm>
            <a:off x="1674700" y="2407150"/>
            <a:ext cx="242700" cy="732300"/>
          </a:xfrm>
          <a:prstGeom prst="straightConnector1">
            <a:avLst/>
          </a:prstGeom>
          <a:noFill/>
          <a:ln cap="flat" cmpd="sng" w="9525">
            <a:solidFill>
              <a:srgbClr val="B7B7B7"/>
            </a:solidFill>
            <a:prstDash val="solid"/>
            <a:round/>
            <a:headEnd len="med" w="med" type="none"/>
            <a:tailEnd len="med" w="med" type="none"/>
          </a:ln>
        </p:spPr>
      </p:cxnSp>
      <p:cxnSp>
        <p:nvCxnSpPr>
          <p:cNvPr id="593" name="Google Shape;593;p39"/>
          <p:cNvCxnSpPr>
            <a:stCxn id="543" idx="3"/>
            <a:endCxn id="566" idx="1"/>
          </p:cNvCxnSpPr>
          <p:nvPr/>
        </p:nvCxnSpPr>
        <p:spPr>
          <a:xfrm>
            <a:off x="1674700" y="2614875"/>
            <a:ext cx="242700" cy="524700"/>
          </a:xfrm>
          <a:prstGeom prst="straightConnector1">
            <a:avLst/>
          </a:prstGeom>
          <a:noFill/>
          <a:ln cap="flat" cmpd="sng" w="9525">
            <a:solidFill>
              <a:srgbClr val="B7B7B7"/>
            </a:solidFill>
            <a:prstDash val="solid"/>
            <a:round/>
            <a:headEnd len="med" w="med" type="none"/>
            <a:tailEnd len="med" w="med" type="none"/>
          </a:ln>
        </p:spPr>
      </p:cxnSp>
      <p:cxnSp>
        <p:nvCxnSpPr>
          <p:cNvPr id="594" name="Google Shape;594;p39"/>
          <p:cNvCxnSpPr>
            <a:stCxn id="544" idx="3"/>
            <a:endCxn id="566" idx="1"/>
          </p:cNvCxnSpPr>
          <p:nvPr/>
        </p:nvCxnSpPr>
        <p:spPr>
          <a:xfrm>
            <a:off x="1674700" y="2822600"/>
            <a:ext cx="242700" cy="316800"/>
          </a:xfrm>
          <a:prstGeom prst="straightConnector1">
            <a:avLst/>
          </a:prstGeom>
          <a:noFill/>
          <a:ln cap="flat" cmpd="sng" w="9525">
            <a:solidFill>
              <a:srgbClr val="B7B7B7"/>
            </a:solidFill>
            <a:prstDash val="solid"/>
            <a:round/>
            <a:headEnd len="med" w="med" type="none"/>
            <a:tailEnd len="med" w="med" type="none"/>
          </a:ln>
        </p:spPr>
      </p:cxnSp>
      <p:cxnSp>
        <p:nvCxnSpPr>
          <p:cNvPr id="595" name="Google Shape;595;p39"/>
          <p:cNvCxnSpPr>
            <a:stCxn id="545" idx="3"/>
            <a:endCxn id="566" idx="1"/>
          </p:cNvCxnSpPr>
          <p:nvPr/>
        </p:nvCxnSpPr>
        <p:spPr>
          <a:xfrm>
            <a:off x="1674700" y="3030325"/>
            <a:ext cx="242700" cy="109200"/>
          </a:xfrm>
          <a:prstGeom prst="straightConnector1">
            <a:avLst/>
          </a:prstGeom>
          <a:noFill/>
          <a:ln cap="flat" cmpd="sng" w="9525">
            <a:solidFill>
              <a:srgbClr val="B7B7B7"/>
            </a:solidFill>
            <a:prstDash val="solid"/>
            <a:round/>
            <a:headEnd len="med" w="med" type="none"/>
            <a:tailEnd len="med" w="med" type="none"/>
          </a:ln>
        </p:spPr>
      </p:cxnSp>
      <p:sp>
        <p:nvSpPr>
          <p:cNvPr id="596" name="Google Shape;596;p39"/>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Control</a:t>
            </a:r>
            <a:r>
              <a:rPr lang="en"/>
              <a:t>: Controller card talks with other routers, and programs linecards with routes.</a:t>
            </a:r>
            <a:endParaRPr/>
          </a:p>
        </p:txBody>
      </p:sp>
      <p:sp>
        <p:nvSpPr>
          <p:cNvPr id="597" name="Google Shape;597;p39"/>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599" name="Google Shape;599;p39"/>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600" name="Google Shape;600;p39"/>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601" name="Google Shape;601;p39"/>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602" name="Google Shape;602;p39"/>
          <p:cNvSpPr/>
          <p:nvPr/>
        </p:nvSpPr>
        <p:spPr>
          <a:xfrm>
            <a:off x="8051425" y="1148425"/>
            <a:ext cx="904500" cy="7215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Other Routers</a:t>
            </a:r>
            <a:endParaRPr>
              <a:latin typeface="Roboto"/>
              <a:ea typeface="Roboto"/>
              <a:cs typeface="Roboto"/>
              <a:sym typeface="Roboto"/>
            </a:endParaRPr>
          </a:p>
        </p:txBody>
      </p:sp>
      <p:cxnSp>
        <p:nvCxnSpPr>
          <p:cNvPr id="603" name="Google Shape;603;p39"/>
          <p:cNvCxnSpPr/>
          <p:nvPr/>
        </p:nvCxnSpPr>
        <p:spPr>
          <a:xfrm>
            <a:off x="5481725" y="1343550"/>
            <a:ext cx="2561400" cy="0"/>
          </a:xfrm>
          <a:prstGeom prst="straightConnector1">
            <a:avLst/>
          </a:prstGeom>
          <a:noFill/>
          <a:ln cap="flat" cmpd="sng" w="28575">
            <a:solidFill>
              <a:srgbClr val="E69138"/>
            </a:solidFill>
            <a:prstDash val="solid"/>
            <a:round/>
            <a:headEnd len="med" w="med" type="triangle"/>
            <a:tailEnd len="med" w="med" type="triangle"/>
          </a:ln>
        </p:spPr>
      </p:cxnSp>
      <p:sp>
        <p:nvSpPr>
          <p:cNvPr id="604" name="Google Shape;604;p39"/>
          <p:cNvSpPr txBox="1"/>
          <p:nvPr/>
        </p:nvSpPr>
        <p:spPr>
          <a:xfrm>
            <a:off x="5490000" y="1117518"/>
            <a:ext cx="2561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E69138"/>
                </a:solidFill>
                <a:latin typeface="Roboto"/>
                <a:ea typeface="Roboto"/>
                <a:cs typeface="Roboto"/>
                <a:sym typeface="Roboto"/>
              </a:rPr>
              <a:t>Routing Protocol</a:t>
            </a:r>
            <a:endParaRPr>
              <a:solidFill>
                <a:srgbClr val="E69138"/>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0"/>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Management</a:t>
            </a:r>
            <a:r>
              <a:rPr lang="en"/>
              <a:t>: Controller card talks with operator.</a:t>
            </a:r>
            <a:endParaRPr/>
          </a:p>
        </p:txBody>
      </p:sp>
      <p:sp>
        <p:nvSpPr>
          <p:cNvPr id="610" name="Google Shape;610;p4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Management Plane</a:t>
            </a:r>
            <a:endParaRPr/>
          </a:p>
        </p:txBody>
      </p:sp>
      <p:sp>
        <p:nvSpPr>
          <p:cNvPr id="611" name="Google Shape;611;p40"/>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1391200" y="23309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1391200" y="25386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1391200" y="27464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1391200" y="29541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1391200" y="31618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1391200" y="33695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1391200" y="35773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1391200" y="37850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rot="10800000">
            <a:off x="7485000" y="37625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rot="10800000">
            <a:off x="7485000" y="35547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rot="10800000">
            <a:off x="7485000" y="33470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rot="10800000">
            <a:off x="7485000" y="31393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rot="10800000">
            <a:off x="7485000" y="29316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rot="10800000">
            <a:off x="7485000" y="27238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rot="10800000">
            <a:off x="7485000" y="25161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rot="10800000">
            <a:off x="7485000" y="23084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40"/>
          <p:cNvCxnSpPr>
            <a:stCxn id="612" idx="0"/>
            <a:endCxn id="631" idx="1"/>
          </p:cNvCxnSpPr>
          <p:nvPr/>
        </p:nvCxnSpPr>
        <p:spPr>
          <a:xfrm rot="-5400000">
            <a:off x="2696475" y="1215700"/>
            <a:ext cx="387600" cy="1234800"/>
          </a:xfrm>
          <a:prstGeom prst="curvedConnector2">
            <a:avLst/>
          </a:prstGeom>
          <a:noFill/>
          <a:ln cap="flat" cmpd="sng" w="9525">
            <a:solidFill>
              <a:srgbClr val="B7B7B7"/>
            </a:solidFill>
            <a:prstDash val="solid"/>
            <a:round/>
            <a:headEnd len="med" w="med" type="triangle"/>
            <a:tailEnd len="med" w="med" type="triangle"/>
          </a:ln>
        </p:spPr>
      </p:cxnSp>
      <p:cxnSp>
        <p:nvCxnSpPr>
          <p:cNvPr id="632" name="Google Shape;632;p40"/>
          <p:cNvCxnSpPr>
            <a:stCxn id="631" idx="3"/>
            <a:endCxn id="621" idx="2"/>
          </p:cNvCxnSpPr>
          <p:nvPr/>
        </p:nvCxnSpPr>
        <p:spPr>
          <a:xfrm>
            <a:off x="5478550" y="1639300"/>
            <a:ext cx="1394700" cy="387600"/>
          </a:xfrm>
          <a:prstGeom prst="curvedConnector2">
            <a:avLst/>
          </a:prstGeom>
          <a:noFill/>
          <a:ln cap="flat" cmpd="sng" w="9525">
            <a:solidFill>
              <a:srgbClr val="B7B7B7"/>
            </a:solidFill>
            <a:prstDash val="solid"/>
            <a:round/>
            <a:headEnd len="med" w="med" type="triangle"/>
            <a:tailEnd len="med" w="med" type="triangle"/>
          </a:ln>
        </p:spPr>
      </p:cxnSp>
      <p:sp>
        <p:nvSpPr>
          <p:cNvPr id="633" name="Google Shape;633;p40"/>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634" name="Google Shape;634;p40"/>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635" name="Google Shape;635;p40"/>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636" name="Google Shape;636;p40"/>
          <p:cNvSpPr/>
          <p:nvPr/>
        </p:nvSpPr>
        <p:spPr>
          <a:xfrm>
            <a:off x="1823075" y="2747100"/>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637" name="Google Shape;637;p40"/>
          <p:cNvSpPr/>
          <p:nvPr/>
        </p:nvSpPr>
        <p:spPr>
          <a:xfrm>
            <a:off x="191737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B7B7B7"/>
                </a:solidFill>
                <a:latin typeface="Roboto"/>
                <a:ea typeface="Roboto"/>
                <a:cs typeface="Roboto"/>
                <a:sym typeface="Roboto"/>
              </a:rPr>
              <a:t>Forwarding Chip(s)</a:t>
            </a:r>
            <a:endParaRPr sz="1000">
              <a:solidFill>
                <a:srgbClr val="B7B7B7"/>
              </a:solidFill>
              <a:latin typeface="Roboto"/>
              <a:ea typeface="Roboto"/>
              <a:cs typeface="Roboto"/>
              <a:sym typeface="Roboto"/>
            </a:endParaRPr>
          </a:p>
        </p:txBody>
      </p:sp>
      <p:sp>
        <p:nvSpPr>
          <p:cNvPr id="638" name="Google Shape;638;p40"/>
          <p:cNvSpPr/>
          <p:nvPr/>
        </p:nvSpPr>
        <p:spPr>
          <a:xfrm>
            <a:off x="272582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639" name="Google Shape;639;p40"/>
          <p:cNvSpPr/>
          <p:nvPr/>
        </p:nvSpPr>
        <p:spPr>
          <a:xfrm>
            <a:off x="3720925" y="22610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sp>
        <p:nvSpPr>
          <p:cNvPr id="640" name="Google Shape;640;p40"/>
          <p:cNvSpPr/>
          <p:nvPr/>
        </p:nvSpPr>
        <p:spPr>
          <a:xfrm>
            <a:off x="5697000" y="26486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641" name="Google Shape;641;p40"/>
          <p:cNvSpPr/>
          <p:nvPr/>
        </p:nvSpPr>
        <p:spPr>
          <a:xfrm>
            <a:off x="3850525" y="24608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cxnSp>
        <p:nvCxnSpPr>
          <p:cNvPr id="642" name="Google Shape;642;p40"/>
          <p:cNvCxnSpPr>
            <a:stCxn id="638" idx="3"/>
            <a:endCxn id="639"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643" name="Google Shape;643;p40"/>
          <p:cNvCxnSpPr>
            <a:stCxn id="638" idx="3"/>
            <a:endCxn id="641"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644" name="Google Shape;644;p40"/>
          <p:cNvCxnSpPr>
            <a:stCxn id="638" idx="3"/>
            <a:endCxn id="645"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646" name="Google Shape;646;p40"/>
          <p:cNvCxnSpPr>
            <a:stCxn id="645" idx="3"/>
            <a:endCxn id="640"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647" name="Google Shape;647;p40"/>
          <p:cNvCxnSpPr>
            <a:stCxn id="641" idx="3"/>
            <a:endCxn id="640"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648" name="Google Shape;648;p40"/>
          <p:cNvCxnSpPr>
            <a:endCxn id="640"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645" name="Google Shape;645;p40"/>
          <p:cNvSpPr/>
          <p:nvPr/>
        </p:nvSpPr>
        <p:spPr>
          <a:xfrm>
            <a:off x="3980700" y="26486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Fabric</a:t>
            </a:r>
            <a:endParaRPr>
              <a:solidFill>
                <a:srgbClr val="B7B7B7"/>
              </a:solidFill>
              <a:latin typeface="Roboto"/>
              <a:ea typeface="Roboto"/>
              <a:cs typeface="Roboto"/>
              <a:sym typeface="Roboto"/>
            </a:endParaRPr>
          </a:p>
        </p:txBody>
      </p:sp>
      <p:sp>
        <p:nvSpPr>
          <p:cNvPr id="649" name="Google Shape;649;p40"/>
          <p:cNvSpPr/>
          <p:nvPr/>
        </p:nvSpPr>
        <p:spPr>
          <a:xfrm>
            <a:off x="6496275" y="2681288"/>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cxnSp>
        <p:nvCxnSpPr>
          <p:cNvPr id="650" name="Google Shape;650;p40"/>
          <p:cNvCxnSpPr>
            <a:stCxn id="649" idx="3"/>
            <a:endCxn id="629" idx="3"/>
          </p:cNvCxnSpPr>
          <p:nvPr/>
        </p:nvCxnSpPr>
        <p:spPr>
          <a:xfrm flipH="1" rot="10800000">
            <a:off x="7207275" y="2384738"/>
            <a:ext cx="277800" cy="787500"/>
          </a:xfrm>
          <a:prstGeom prst="straightConnector1">
            <a:avLst/>
          </a:prstGeom>
          <a:noFill/>
          <a:ln cap="flat" cmpd="sng" w="9525">
            <a:solidFill>
              <a:srgbClr val="B7B7B7"/>
            </a:solidFill>
            <a:prstDash val="solid"/>
            <a:round/>
            <a:headEnd len="med" w="med" type="none"/>
            <a:tailEnd len="med" w="med" type="none"/>
          </a:ln>
        </p:spPr>
      </p:cxnSp>
      <p:cxnSp>
        <p:nvCxnSpPr>
          <p:cNvPr id="651" name="Google Shape;651;p40"/>
          <p:cNvCxnSpPr>
            <a:stCxn id="649" idx="3"/>
            <a:endCxn id="628" idx="3"/>
          </p:cNvCxnSpPr>
          <p:nvPr/>
        </p:nvCxnSpPr>
        <p:spPr>
          <a:xfrm flipH="1" rot="10800000">
            <a:off x="7207275" y="2592338"/>
            <a:ext cx="277800" cy="579900"/>
          </a:xfrm>
          <a:prstGeom prst="straightConnector1">
            <a:avLst/>
          </a:prstGeom>
          <a:noFill/>
          <a:ln cap="flat" cmpd="sng" w="9525">
            <a:solidFill>
              <a:srgbClr val="B7B7B7"/>
            </a:solidFill>
            <a:prstDash val="solid"/>
            <a:round/>
            <a:headEnd len="med" w="med" type="none"/>
            <a:tailEnd len="med" w="med" type="none"/>
          </a:ln>
        </p:spPr>
      </p:cxnSp>
      <p:cxnSp>
        <p:nvCxnSpPr>
          <p:cNvPr id="652" name="Google Shape;652;p40"/>
          <p:cNvCxnSpPr>
            <a:stCxn id="649" idx="3"/>
            <a:endCxn id="627" idx="3"/>
          </p:cNvCxnSpPr>
          <p:nvPr/>
        </p:nvCxnSpPr>
        <p:spPr>
          <a:xfrm flipH="1" rot="10800000">
            <a:off x="7207275" y="2799938"/>
            <a:ext cx="277800" cy="372300"/>
          </a:xfrm>
          <a:prstGeom prst="straightConnector1">
            <a:avLst/>
          </a:prstGeom>
          <a:noFill/>
          <a:ln cap="flat" cmpd="sng" w="9525">
            <a:solidFill>
              <a:srgbClr val="B7B7B7"/>
            </a:solidFill>
            <a:prstDash val="solid"/>
            <a:round/>
            <a:headEnd len="med" w="med" type="none"/>
            <a:tailEnd len="med" w="med" type="none"/>
          </a:ln>
        </p:spPr>
      </p:cxnSp>
      <p:cxnSp>
        <p:nvCxnSpPr>
          <p:cNvPr id="653" name="Google Shape;653;p40"/>
          <p:cNvCxnSpPr>
            <a:stCxn id="649" idx="3"/>
            <a:endCxn id="626" idx="3"/>
          </p:cNvCxnSpPr>
          <p:nvPr/>
        </p:nvCxnSpPr>
        <p:spPr>
          <a:xfrm flipH="1" rot="10800000">
            <a:off x="7207275" y="3007838"/>
            <a:ext cx="277800" cy="164400"/>
          </a:xfrm>
          <a:prstGeom prst="straightConnector1">
            <a:avLst/>
          </a:prstGeom>
          <a:noFill/>
          <a:ln cap="flat" cmpd="sng" w="9525">
            <a:solidFill>
              <a:srgbClr val="B7B7B7"/>
            </a:solidFill>
            <a:prstDash val="solid"/>
            <a:round/>
            <a:headEnd len="med" w="med" type="none"/>
            <a:tailEnd len="med" w="med" type="none"/>
          </a:ln>
        </p:spPr>
      </p:cxnSp>
      <p:sp>
        <p:nvSpPr>
          <p:cNvPr id="654" name="Google Shape;654;p40"/>
          <p:cNvSpPr/>
          <p:nvPr/>
        </p:nvSpPr>
        <p:spPr>
          <a:xfrm>
            <a:off x="6617075" y="28060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B7B7B7"/>
                </a:solidFill>
                <a:latin typeface="Roboto"/>
                <a:ea typeface="Roboto"/>
                <a:cs typeface="Roboto"/>
                <a:sym typeface="Roboto"/>
              </a:rPr>
              <a:t>Forwarding Chip(s)</a:t>
            </a:r>
            <a:endParaRPr sz="1000">
              <a:solidFill>
                <a:srgbClr val="B7B7B7"/>
              </a:solidFill>
              <a:latin typeface="Roboto"/>
              <a:ea typeface="Roboto"/>
              <a:cs typeface="Roboto"/>
              <a:sym typeface="Roboto"/>
            </a:endParaRPr>
          </a:p>
        </p:txBody>
      </p:sp>
      <p:cxnSp>
        <p:nvCxnSpPr>
          <p:cNvPr id="655" name="Google Shape;655;p40"/>
          <p:cNvCxnSpPr>
            <a:stCxn id="654" idx="3"/>
            <a:endCxn id="625" idx="3"/>
          </p:cNvCxnSpPr>
          <p:nvPr/>
        </p:nvCxnSpPr>
        <p:spPr>
          <a:xfrm flipH="1" rot="10800000">
            <a:off x="7328075" y="3215675"/>
            <a:ext cx="156900" cy="81300"/>
          </a:xfrm>
          <a:prstGeom prst="straightConnector1">
            <a:avLst/>
          </a:prstGeom>
          <a:noFill/>
          <a:ln cap="flat" cmpd="sng" w="9525">
            <a:solidFill>
              <a:srgbClr val="B7B7B7"/>
            </a:solidFill>
            <a:prstDash val="solid"/>
            <a:round/>
            <a:headEnd len="med" w="med" type="none"/>
            <a:tailEnd len="med" w="med" type="none"/>
          </a:ln>
        </p:spPr>
      </p:cxnSp>
      <p:cxnSp>
        <p:nvCxnSpPr>
          <p:cNvPr id="656" name="Google Shape;656;p40"/>
          <p:cNvCxnSpPr>
            <a:stCxn id="654" idx="3"/>
            <a:endCxn id="624" idx="3"/>
          </p:cNvCxnSpPr>
          <p:nvPr/>
        </p:nvCxnSpPr>
        <p:spPr>
          <a:xfrm>
            <a:off x="7328075" y="3296975"/>
            <a:ext cx="156900" cy="126300"/>
          </a:xfrm>
          <a:prstGeom prst="straightConnector1">
            <a:avLst/>
          </a:prstGeom>
          <a:noFill/>
          <a:ln cap="flat" cmpd="sng" w="9525">
            <a:solidFill>
              <a:srgbClr val="B7B7B7"/>
            </a:solidFill>
            <a:prstDash val="solid"/>
            <a:round/>
            <a:headEnd len="med" w="med" type="none"/>
            <a:tailEnd len="med" w="med" type="none"/>
          </a:ln>
        </p:spPr>
      </p:cxnSp>
      <p:cxnSp>
        <p:nvCxnSpPr>
          <p:cNvPr id="657" name="Google Shape;657;p40"/>
          <p:cNvCxnSpPr>
            <a:stCxn id="654" idx="3"/>
            <a:endCxn id="623" idx="3"/>
          </p:cNvCxnSpPr>
          <p:nvPr/>
        </p:nvCxnSpPr>
        <p:spPr>
          <a:xfrm>
            <a:off x="7328075" y="3296975"/>
            <a:ext cx="156900" cy="333900"/>
          </a:xfrm>
          <a:prstGeom prst="straightConnector1">
            <a:avLst/>
          </a:prstGeom>
          <a:noFill/>
          <a:ln cap="flat" cmpd="sng" w="9525">
            <a:solidFill>
              <a:srgbClr val="B7B7B7"/>
            </a:solidFill>
            <a:prstDash val="solid"/>
            <a:round/>
            <a:headEnd len="med" w="med" type="none"/>
            <a:tailEnd len="med" w="med" type="none"/>
          </a:ln>
        </p:spPr>
      </p:cxnSp>
      <p:cxnSp>
        <p:nvCxnSpPr>
          <p:cNvPr id="658" name="Google Shape;658;p40"/>
          <p:cNvCxnSpPr>
            <a:stCxn id="654" idx="3"/>
            <a:endCxn id="622" idx="3"/>
          </p:cNvCxnSpPr>
          <p:nvPr/>
        </p:nvCxnSpPr>
        <p:spPr>
          <a:xfrm>
            <a:off x="7328075" y="3296975"/>
            <a:ext cx="156900" cy="541800"/>
          </a:xfrm>
          <a:prstGeom prst="straightConnector1">
            <a:avLst/>
          </a:prstGeom>
          <a:noFill/>
          <a:ln cap="flat" cmpd="sng" w="9525">
            <a:solidFill>
              <a:srgbClr val="B7B7B7"/>
            </a:solidFill>
            <a:prstDash val="solid"/>
            <a:round/>
            <a:headEnd len="med" w="med" type="none"/>
            <a:tailEnd len="med" w="med" type="none"/>
          </a:ln>
        </p:spPr>
      </p:cxnSp>
      <p:cxnSp>
        <p:nvCxnSpPr>
          <p:cNvPr id="659" name="Google Shape;659;p40"/>
          <p:cNvCxnSpPr>
            <a:stCxn id="620" idx="3"/>
            <a:endCxn id="636" idx="1"/>
          </p:cNvCxnSpPr>
          <p:nvPr/>
        </p:nvCxnSpPr>
        <p:spPr>
          <a:xfrm flipH="1" rot="10800000">
            <a:off x="1674700" y="3238125"/>
            <a:ext cx="148500" cy="623100"/>
          </a:xfrm>
          <a:prstGeom prst="straightConnector1">
            <a:avLst/>
          </a:prstGeom>
          <a:noFill/>
          <a:ln cap="flat" cmpd="sng" w="9525">
            <a:solidFill>
              <a:srgbClr val="B7B7B7"/>
            </a:solidFill>
            <a:prstDash val="solid"/>
            <a:round/>
            <a:headEnd len="med" w="med" type="none"/>
            <a:tailEnd len="med" w="med" type="none"/>
          </a:ln>
        </p:spPr>
      </p:cxnSp>
      <p:cxnSp>
        <p:nvCxnSpPr>
          <p:cNvPr id="660" name="Google Shape;660;p40"/>
          <p:cNvCxnSpPr>
            <a:stCxn id="619" idx="3"/>
            <a:endCxn id="636" idx="1"/>
          </p:cNvCxnSpPr>
          <p:nvPr/>
        </p:nvCxnSpPr>
        <p:spPr>
          <a:xfrm flipH="1" rot="10800000">
            <a:off x="1674700" y="3238000"/>
            <a:ext cx="148500" cy="415500"/>
          </a:xfrm>
          <a:prstGeom prst="straightConnector1">
            <a:avLst/>
          </a:prstGeom>
          <a:noFill/>
          <a:ln cap="flat" cmpd="sng" w="9525">
            <a:solidFill>
              <a:srgbClr val="B7B7B7"/>
            </a:solidFill>
            <a:prstDash val="solid"/>
            <a:round/>
            <a:headEnd len="med" w="med" type="none"/>
            <a:tailEnd len="med" w="med" type="none"/>
          </a:ln>
        </p:spPr>
      </p:cxnSp>
      <p:cxnSp>
        <p:nvCxnSpPr>
          <p:cNvPr id="661" name="Google Shape;661;p40"/>
          <p:cNvCxnSpPr>
            <a:stCxn id="618" idx="3"/>
            <a:endCxn id="636" idx="1"/>
          </p:cNvCxnSpPr>
          <p:nvPr/>
        </p:nvCxnSpPr>
        <p:spPr>
          <a:xfrm flipH="1" rot="10800000">
            <a:off x="1674700" y="3238175"/>
            <a:ext cx="148500" cy="207600"/>
          </a:xfrm>
          <a:prstGeom prst="straightConnector1">
            <a:avLst/>
          </a:prstGeom>
          <a:noFill/>
          <a:ln cap="flat" cmpd="sng" w="9525">
            <a:solidFill>
              <a:srgbClr val="B7B7B7"/>
            </a:solidFill>
            <a:prstDash val="solid"/>
            <a:round/>
            <a:headEnd len="med" w="med" type="none"/>
            <a:tailEnd len="med" w="med" type="none"/>
          </a:ln>
        </p:spPr>
      </p:cxnSp>
      <p:cxnSp>
        <p:nvCxnSpPr>
          <p:cNvPr id="662" name="Google Shape;662;p40"/>
          <p:cNvCxnSpPr>
            <a:stCxn id="617" idx="3"/>
            <a:endCxn id="636" idx="1"/>
          </p:cNvCxnSpPr>
          <p:nvPr/>
        </p:nvCxnSpPr>
        <p:spPr>
          <a:xfrm>
            <a:off x="1674700" y="3238050"/>
            <a:ext cx="148500" cy="0"/>
          </a:xfrm>
          <a:prstGeom prst="straightConnector1">
            <a:avLst/>
          </a:prstGeom>
          <a:noFill/>
          <a:ln cap="flat" cmpd="sng" w="9525">
            <a:solidFill>
              <a:srgbClr val="B7B7B7"/>
            </a:solidFill>
            <a:prstDash val="solid"/>
            <a:round/>
            <a:headEnd len="med" w="med" type="none"/>
            <a:tailEnd len="med" w="med" type="none"/>
          </a:ln>
        </p:spPr>
      </p:cxnSp>
      <p:cxnSp>
        <p:nvCxnSpPr>
          <p:cNvPr id="663" name="Google Shape;663;p40"/>
          <p:cNvCxnSpPr>
            <a:stCxn id="613" idx="3"/>
            <a:endCxn id="637" idx="1"/>
          </p:cNvCxnSpPr>
          <p:nvPr/>
        </p:nvCxnSpPr>
        <p:spPr>
          <a:xfrm>
            <a:off x="1674700" y="2407150"/>
            <a:ext cx="242700" cy="732300"/>
          </a:xfrm>
          <a:prstGeom prst="straightConnector1">
            <a:avLst/>
          </a:prstGeom>
          <a:noFill/>
          <a:ln cap="flat" cmpd="sng" w="9525">
            <a:solidFill>
              <a:srgbClr val="B7B7B7"/>
            </a:solidFill>
            <a:prstDash val="solid"/>
            <a:round/>
            <a:headEnd len="med" w="med" type="none"/>
            <a:tailEnd len="med" w="med" type="none"/>
          </a:ln>
        </p:spPr>
      </p:cxnSp>
      <p:cxnSp>
        <p:nvCxnSpPr>
          <p:cNvPr id="664" name="Google Shape;664;p40"/>
          <p:cNvCxnSpPr>
            <a:stCxn id="614" idx="3"/>
            <a:endCxn id="637" idx="1"/>
          </p:cNvCxnSpPr>
          <p:nvPr/>
        </p:nvCxnSpPr>
        <p:spPr>
          <a:xfrm>
            <a:off x="1674700" y="2614875"/>
            <a:ext cx="242700" cy="524700"/>
          </a:xfrm>
          <a:prstGeom prst="straightConnector1">
            <a:avLst/>
          </a:prstGeom>
          <a:noFill/>
          <a:ln cap="flat" cmpd="sng" w="9525">
            <a:solidFill>
              <a:srgbClr val="B7B7B7"/>
            </a:solidFill>
            <a:prstDash val="solid"/>
            <a:round/>
            <a:headEnd len="med" w="med" type="none"/>
            <a:tailEnd len="med" w="med" type="none"/>
          </a:ln>
        </p:spPr>
      </p:cxnSp>
      <p:cxnSp>
        <p:nvCxnSpPr>
          <p:cNvPr id="665" name="Google Shape;665;p40"/>
          <p:cNvCxnSpPr>
            <a:stCxn id="615" idx="3"/>
            <a:endCxn id="637" idx="1"/>
          </p:cNvCxnSpPr>
          <p:nvPr/>
        </p:nvCxnSpPr>
        <p:spPr>
          <a:xfrm>
            <a:off x="1674700" y="2822600"/>
            <a:ext cx="242700" cy="316800"/>
          </a:xfrm>
          <a:prstGeom prst="straightConnector1">
            <a:avLst/>
          </a:prstGeom>
          <a:noFill/>
          <a:ln cap="flat" cmpd="sng" w="9525">
            <a:solidFill>
              <a:srgbClr val="B7B7B7"/>
            </a:solidFill>
            <a:prstDash val="solid"/>
            <a:round/>
            <a:headEnd len="med" w="med" type="none"/>
            <a:tailEnd len="med" w="med" type="none"/>
          </a:ln>
        </p:spPr>
      </p:cxnSp>
      <p:cxnSp>
        <p:nvCxnSpPr>
          <p:cNvPr id="666" name="Google Shape;666;p40"/>
          <p:cNvCxnSpPr>
            <a:stCxn id="616" idx="3"/>
            <a:endCxn id="637" idx="1"/>
          </p:cNvCxnSpPr>
          <p:nvPr/>
        </p:nvCxnSpPr>
        <p:spPr>
          <a:xfrm>
            <a:off x="1674700" y="3030325"/>
            <a:ext cx="242700" cy="109200"/>
          </a:xfrm>
          <a:prstGeom prst="straightConnector1">
            <a:avLst/>
          </a:prstGeom>
          <a:noFill/>
          <a:ln cap="flat" cmpd="sng" w="9525">
            <a:solidFill>
              <a:srgbClr val="B7B7B7"/>
            </a:solidFill>
            <a:prstDash val="solid"/>
            <a:round/>
            <a:headEnd len="med" w="med" type="none"/>
            <a:tailEnd len="med" w="med" type="none"/>
          </a:ln>
        </p:spPr>
      </p:cxnSp>
      <p:sp>
        <p:nvSpPr>
          <p:cNvPr id="667" name="Google Shape;667;p40"/>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669" name="Google Shape;669;p40"/>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670" name="Google Shape;670;p40"/>
          <p:cNvSpPr/>
          <p:nvPr/>
        </p:nvSpPr>
        <p:spPr>
          <a:xfrm>
            <a:off x="1895913" y="4218950"/>
            <a:ext cx="753900" cy="3666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671" name="Google Shape;671;p40"/>
          <p:cNvSpPr/>
          <p:nvPr/>
        </p:nvSpPr>
        <p:spPr>
          <a:xfrm>
            <a:off x="6496288" y="4218875"/>
            <a:ext cx="753900" cy="3666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672" name="Google Shape;672;p40"/>
          <p:cNvSpPr/>
          <p:nvPr/>
        </p:nvSpPr>
        <p:spPr>
          <a:xfrm>
            <a:off x="8051425" y="1377025"/>
            <a:ext cx="904500" cy="721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Monitoring System</a:t>
            </a:r>
            <a:endParaRPr>
              <a:latin typeface="Roboto"/>
              <a:ea typeface="Roboto"/>
              <a:cs typeface="Roboto"/>
              <a:sym typeface="Roboto"/>
            </a:endParaRPr>
          </a:p>
        </p:txBody>
      </p:sp>
      <p:cxnSp>
        <p:nvCxnSpPr>
          <p:cNvPr id="673" name="Google Shape;673;p40"/>
          <p:cNvCxnSpPr/>
          <p:nvPr/>
        </p:nvCxnSpPr>
        <p:spPr>
          <a:xfrm>
            <a:off x="5481725" y="1572150"/>
            <a:ext cx="2561400" cy="0"/>
          </a:xfrm>
          <a:prstGeom prst="straightConnector1">
            <a:avLst/>
          </a:prstGeom>
          <a:noFill/>
          <a:ln cap="flat" cmpd="sng" w="28575">
            <a:solidFill>
              <a:srgbClr val="9900FF"/>
            </a:solidFill>
            <a:prstDash val="solid"/>
            <a:round/>
            <a:headEnd len="med" w="med" type="none"/>
            <a:tailEnd len="med" w="med" type="triangle"/>
          </a:ln>
        </p:spPr>
      </p:cxnSp>
      <p:sp>
        <p:nvSpPr>
          <p:cNvPr id="674" name="Google Shape;674;p40"/>
          <p:cNvSpPr txBox="1"/>
          <p:nvPr/>
        </p:nvSpPr>
        <p:spPr>
          <a:xfrm>
            <a:off x="5490000" y="1346118"/>
            <a:ext cx="2561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9900FF"/>
                </a:solidFill>
                <a:latin typeface="Roboto"/>
                <a:ea typeface="Roboto"/>
                <a:cs typeface="Roboto"/>
                <a:sym typeface="Roboto"/>
              </a:rPr>
              <a:t>Diagnostics</a:t>
            </a:r>
            <a:endParaRPr>
              <a:solidFill>
                <a:srgbClr val="9900FF"/>
              </a:solidFill>
              <a:latin typeface="Roboto"/>
              <a:ea typeface="Roboto"/>
              <a:cs typeface="Roboto"/>
              <a:sym typeface="Roboto"/>
            </a:endParaRPr>
          </a:p>
        </p:txBody>
      </p:sp>
      <p:cxnSp>
        <p:nvCxnSpPr>
          <p:cNvPr id="675" name="Google Shape;675;p40"/>
          <p:cNvCxnSpPr/>
          <p:nvPr/>
        </p:nvCxnSpPr>
        <p:spPr>
          <a:xfrm>
            <a:off x="1117250" y="1572150"/>
            <a:ext cx="2391600" cy="0"/>
          </a:xfrm>
          <a:prstGeom prst="straightConnector1">
            <a:avLst/>
          </a:prstGeom>
          <a:noFill/>
          <a:ln cap="flat" cmpd="sng" w="28575">
            <a:solidFill>
              <a:srgbClr val="9900FF"/>
            </a:solidFill>
            <a:prstDash val="solid"/>
            <a:round/>
            <a:headEnd len="med" w="med" type="triangle"/>
            <a:tailEnd len="med" w="med" type="none"/>
          </a:ln>
        </p:spPr>
      </p:cxnSp>
      <p:sp>
        <p:nvSpPr>
          <p:cNvPr id="676" name="Google Shape;676;p40"/>
          <p:cNvSpPr/>
          <p:nvPr/>
        </p:nvSpPr>
        <p:spPr>
          <a:xfrm>
            <a:off x="202825" y="1148425"/>
            <a:ext cx="904500" cy="721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latin typeface="Roboto"/>
                <a:ea typeface="Roboto"/>
                <a:cs typeface="Roboto"/>
                <a:sym typeface="Roboto"/>
              </a:rPr>
              <a:t>Configuration System</a:t>
            </a:r>
            <a:endParaRPr sz="1100">
              <a:latin typeface="Roboto"/>
              <a:ea typeface="Roboto"/>
              <a:cs typeface="Roboto"/>
              <a:sym typeface="Roboto"/>
            </a:endParaRPr>
          </a:p>
        </p:txBody>
      </p:sp>
      <p:sp>
        <p:nvSpPr>
          <p:cNvPr id="677" name="Google Shape;677;p40"/>
          <p:cNvSpPr txBox="1"/>
          <p:nvPr/>
        </p:nvSpPr>
        <p:spPr>
          <a:xfrm>
            <a:off x="1146600" y="1346125"/>
            <a:ext cx="236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9900FF"/>
                </a:solidFill>
                <a:latin typeface="Roboto"/>
                <a:ea typeface="Roboto"/>
                <a:cs typeface="Roboto"/>
                <a:sym typeface="Roboto"/>
              </a:rPr>
              <a:t>Configuration</a:t>
            </a:r>
            <a:endParaRPr>
              <a:solidFill>
                <a:srgbClr val="9900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41"/>
          <p:cNvPicPr preferRelativeResize="0"/>
          <p:nvPr/>
        </p:nvPicPr>
        <p:blipFill rotWithShape="1">
          <a:blip r:embed="rId3">
            <a:alphaModFix/>
          </a:blip>
          <a:srcRect b="19041" l="0" r="0" t="0"/>
          <a:stretch/>
        </p:blipFill>
        <p:spPr>
          <a:xfrm>
            <a:off x="1455625" y="1617175"/>
            <a:ext cx="5696148" cy="3017775"/>
          </a:xfrm>
          <a:prstGeom prst="rect">
            <a:avLst/>
          </a:prstGeom>
          <a:noFill/>
          <a:ln>
            <a:noFill/>
          </a:ln>
        </p:spPr>
      </p:pic>
      <p:sp>
        <p:nvSpPr>
          <p:cNvPr id="683" name="Google Shape;683;p41"/>
          <p:cNvSpPr/>
          <p:nvPr/>
        </p:nvSpPr>
        <p:spPr>
          <a:xfrm>
            <a:off x="1455575" y="1617225"/>
            <a:ext cx="5696100" cy="3017700"/>
          </a:xfrm>
          <a:prstGeom prst="rect">
            <a:avLst/>
          </a:prstGeom>
          <a:solidFill>
            <a:srgbClr val="FFFFFF">
              <a:alpha val="7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4" name="Google Shape;684;p4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a Router?</a:t>
            </a:r>
            <a:endParaRPr/>
          </a:p>
        </p:txBody>
      </p:sp>
      <p:sp>
        <p:nvSpPr>
          <p:cNvPr id="685" name="Google Shape;685;p41"/>
          <p:cNvSpPr txBox="1"/>
          <p:nvPr>
            <p:ph idx="1" type="body"/>
          </p:nvPr>
        </p:nvSpPr>
        <p:spPr>
          <a:xfrm>
            <a:off x="107050" y="402200"/>
            <a:ext cx="8909700" cy="59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router is really a </a:t>
            </a:r>
            <a:r>
              <a:rPr i="1" lang="en"/>
              <a:t>cluster</a:t>
            </a:r>
            <a:r>
              <a:rPr lang="en"/>
              <a:t> of computers specialized for forwarding packets.</a:t>
            </a:r>
            <a:endParaRPr/>
          </a:p>
        </p:txBody>
      </p:sp>
      <p:sp>
        <p:nvSpPr>
          <p:cNvPr id="686" name="Google Shape;686;p41"/>
          <p:cNvSpPr/>
          <p:nvPr/>
        </p:nvSpPr>
        <p:spPr>
          <a:xfrm>
            <a:off x="2923450" y="2753875"/>
            <a:ext cx="3329100" cy="393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2894125" y="3715775"/>
            <a:ext cx="3329100" cy="393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41"/>
          <p:cNvCxnSpPr>
            <a:stCxn id="689" idx="1"/>
            <a:endCxn id="686" idx="3"/>
          </p:cNvCxnSpPr>
          <p:nvPr/>
        </p:nvCxnSpPr>
        <p:spPr>
          <a:xfrm rot="10800000">
            <a:off x="6252650" y="2950675"/>
            <a:ext cx="1570200" cy="0"/>
          </a:xfrm>
          <a:prstGeom prst="straightConnector1">
            <a:avLst/>
          </a:prstGeom>
          <a:noFill/>
          <a:ln cap="flat" cmpd="sng" w="28575">
            <a:solidFill>
              <a:schemeClr val="accent2"/>
            </a:solidFill>
            <a:prstDash val="solid"/>
            <a:round/>
            <a:headEnd len="med" w="med" type="none"/>
            <a:tailEnd len="med" w="med" type="triangle"/>
          </a:ln>
        </p:spPr>
      </p:cxnSp>
      <p:sp>
        <p:nvSpPr>
          <p:cNvPr id="689" name="Google Shape;689;p41"/>
          <p:cNvSpPr txBox="1"/>
          <p:nvPr/>
        </p:nvSpPr>
        <p:spPr>
          <a:xfrm>
            <a:off x="7822850" y="2815225"/>
            <a:ext cx="7935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Linecard</a:t>
            </a:r>
            <a:endParaRPr>
              <a:solidFill>
                <a:schemeClr val="accent2"/>
              </a:solidFill>
              <a:latin typeface="Roboto"/>
              <a:ea typeface="Roboto"/>
              <a:cs typeface="Roboto"/>
              <a:sym typeface="Roboto"/>
            </a:endParaRPr>
          </a:p>
        </p:txBody>
      </p:sp>
      <p:sp>
        <p:nvSpPr>
          <p:cNvPr id="690" name="Google Shape;690;p41"/>
          <p:cNvSpPr txBox="1"/>
          <p:nvPr/>
        </p:nvSpPr>
        <p:spPr>
          <a:xfrm>
            <a:off x="7579250" y="3777125"/>
            <a:ext cx="12807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0000FF"/>
                </a:solidFill>
                <a:latin typeface="Roboto"/>
                <a:ea typeface="Roboto"/>
                <a:cs typeface="Roboto"/>
                <a:sym typeface="Roboto"/>
              </a:rPr>
              <a:t>Controller Card</a:t>
            </a:r>
            <a:endParaRPr>
              <a:solidFill>
                <a:srgbClr val="0000FF"/>
              </a:solidFill>
              <a:latin typeface="Roboto"/>
              <a:ea typeface="Roboto"/>
              <a:cs typeface="Roboto"/>
              <a:sym typeface="Roboto"/>
            </a:endParaRPr>
          </a:p>
        </p:txBody>
      </p:sp>
      <p:sp>
        <p:nvSpPr>
          <p:cNvPr id="691" name="Google Shape;691;p41"/>
          <p:cNvSpPr/>
          <p:nvPr/>
        </p:nvSpPr>
        <p:spPr>
          <a:xfrm>
            <a:off x="2255825" y="2176325"/>
            <a:ext cx="499200" cy="2115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txBox="1"/>
          <p:nvPr/>
        </p:nvSpPr>
        <p:spPr>
          <a:xfrm>
            <a:off x="429050" y="3098375"/>
            <a:ext cx="7506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E69138"/>
                </a:solidFill>
                <a:latin typeface="Roboto"/>
                <a:ea typeface="Roboto"/>
                <a:cs typeface="Roboto"/>
                <a:sym typeface="Roboto"/>
              </a:rPr>
              <a:t>Fan Tray</a:t>
            </a:r>
            <a:endParaRPr>
              <a:solidFill>
                <a:srgbClr val="E69138"/>
              </a:solidFill>
              <a:latin typeface="Roboto"/>
              <a:ea typeface="Roboto"/>
              <a:cs typeface="Roboto"/>
              <a:sym typeface="Roboto"/>
            </a:endParaRPr>
          </a:p>
        </p:txBody>
      </p:sp>
      <p:cxnSp>
        <p:nvCxnSpPr>
          <p:cNvPr id="693" name="Google Shape;693;p41"/>
          <p:cNvCxnSpPr>
            <a:stCxn id="692" idx="3"/>
            <a:endCxn id="691" idx="1"/>
          </p:cNvCxnSpPr>
          <p:nvPr/>
        </p:nvCxnSpPr>
        <p:spPr>
          <a:xfrm>
            <a:off x="1179650" y="3233825"/>
            <a:ext cx="1076100" cy="0"/>
          </a:xfrm>
          <a:prstGeom prst="straightConnector1">
            <a:avLst/>
          </a:prstGeom>
          <a:noFill/>
          <a:ln cap="flat" cmpd="sng" w="28575">
            <a:solidFill>
              <a:srgbClr val="E69138"/>
            </a:solidFill>
            <a:prstDash val="solid"/>
            <a:round/>
            <a:headEnd len="med" w="med" type="none"/>
            <a:tailEnd len="med" w="med" type="triangle"/>
          </a:ln>
        </p:spPr>
      </p:cxnSp>
      <p:cxnSp>
        <p:nvCxnSpPr>
          <p:cNvPr id="694" name="Google Shape;694;p41"/>
          <p:cNvCxnSpPr>
            <a:stCxn id="690" idx="1"/>
            <a:endCxn id="687" idx="3"/>
          </p:cNvCxnSpPr>
          <p:nvPr/>
        </p:nvCxnSpPr>
        <p:spPr>
          <a:xfrm rot="10800000">
            <a:off x="6223250" y="3912575"/>
            <a:ext cx="1356000" cy="0"/>
          </a:xfrm>
          <a:prstGeom prst="straightConnector1">
            <a:avLst/>
          </a:prstGeom>
          <a:noFill/>
          <a:ln cap="flat" cmpd="sng" w="28575">
            <a:solidFill>
              <a:srgbClr val="0000FF"/>
            </a:solidFill>
            <a:prstDash val="solid"/>
            <a:round/>
            <a:headEnd len="med" w="med" type="none"/>
            <a:tailEnd len="med" w="med" type="triangle"/>
          </a:ln>
        </p:spPr>
      </p:cxnSp>
      <p:sp>
        <p:nvSpPr>
          <p:cNvPr id="695" name="Google Shape;695;p41"/>
          <p:cNvSpPr/>
          <p:nvPr/>
        </p:nvSpPr>
        <p:spPr>
          <a:xfrm>
            <a:off x="5563100" y="2176325"/>
            <a:ext cx="271800" cy="267900"/>
          </a:xfrm>
          <a:prstGeom prst="ellipse">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txBox="1"/>
          <p:nvPr/>
        </p:nvSpPr>
        <p:spPr>
          <a:xfrm>
            <a:off x="7579250" y="1422225"/>
            <a:ext cx="1280700" cy="7020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E69138"/>
                </a:solidFill>
                <a:latin typeface="Roboto"/>
                <a:ea typeface="Roboto"/>
                <a:cs typeface="Roboto"/>
                <a:sym typeface="Roboto"/>
              </a:rPr>
              <a:t>"</a:t>
            </a:r>
            <a:r>
              <a:rPr lang="en">
                <a:solidFill>
                  <a:srgbClr val="E69138"/>
                </a:solidFill>
                <a:latin typeface="Roboto"/>
                <a:ea typeface="Roboto"/>
                <a:cs typeface="Roboto"/>
                <a:sym typeface="Roboto"/>
              </a:rPr>
              <a:t>06" = 6 slots:</a:t>
            </a:r>
            <a:endParaRPr>
              <a:solidFill>
                <a:srgbClr val="E69138"/>
              </a:solidFill>
              <a:latin typeface="Roboto"/>
              <a:ea typeface="Roboto"/>
              <a:cs typeface="Roboto"/>
              <a:sym typeface="Roboto"/>
            </a:endParaRPr>
          </a:p>
          <a:p>
            <a:pPr indent="0" lvl="0" marL="0" rtl="0" algn="l">
              <a:spcBef>
                <a:spcPts val="0"/>
              </a:spcBef>
              <a:spcAft>
                <a:spcPts val="0"/>
              </a:spcAft>
              <a:buNone/>
            </a:pPr>
            <a:r>
              <a:rPr lang="en">
                <a:solidFill>
                  <a:srgbClr val="E69138"/>
                </a:solidFill>
                <a:latin typeface="Roboto"/>
                <a:ea typeface="Roboto"/>
                <a:cs typeface="Roboto"/>
                <a:sym typeface="Roboto"/>
              </a:rPr>
              <a:t>2 controllers,</a:t>
            </a:r>
            <a:br>
              <a:rPr lang="en">
                <a:solidFill>
                  <a:srgbClr val="E69138"/>
                </a:solidFill>
                <a:latin typeface="Roboto"/>
                <a:ea typeface="Roboto"/>
                <a:cs typeface="Roboto"/>
                <a:sym typeface="Roboto"/>
              </a:rPr>
            </a:br>
            <a:r>
              <a:rPr lang="en">
                <a:solidFill>
                  <a:srgbClr val="E69138"/>
                </a:solidFill>
                <a:latin typeface="Roboto"/>
                <a:ea typeface="Roboto"/>
                <a:cs typeface="Roboto"/>
                <a:sym typeface="Roboto"/>
              </a:rPr>
              <a:t>4 linecards</a:t>
            </a:r>
            <a:endParaRPr>
              <a:solidFill>
                <a:srgbClr val="E69138"/>
              </a:solidFill>
              <a:latin typeface="Roboto"/>
              <a:ea typeface="Roboto"/>
              <a:cs typeface="Roboto"/>
              <a:sym typeface="Roboto"/>
            </a:endParaRPr>
          </a:p>
        </p:txBody>
      </p:sp>
      <p:cxnSp>
        <p:nvCxnSpPr>
          <p:cNvPr id="697" name="Google Shape;697;p41"/>
          <p:cNvCxnSpPr>
            <a:endCxn id="695" idx="7"/>
          </p:cNvCxnSpPr>
          <p:nvPr/>
        </p:nvCxnSpPr>
        <p:spPr>
          <a:xfrm flipH="1">
            <a:off x="5795096" y="1570858"/>
            <a:ext cx="1768800" cy="644700"/>
          </a:xfrm>
          <a:prstGeom prst="straightConnector1">
            <a:avLst/>
          </a:prstGeom>
          <a:noFill/>
          <a:ln cap="flat" cmpd="sng" w="28575">
            <a:solidFill>
              <a:srgbClr val="E69138"/>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2"/>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Packet Types</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703" name="Google Shape;703;p4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Packet Types</a:t>
            </a:r>
            <a:endParaRPr/>
          </a:p>
        </p:txBody>
      </p:sp>
      <p:sp>
        <p:nvSpPr>
          <p:cNvPr id="704" name="Google Shape;704;p4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Spring 2026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Routers in Real Life</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151" name="Google Shape;151;p2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 Routers in Real Life</a:t>
            </a:r>
            <a:endParaRPr/>
          </a:p>
        </p:txBody>
      </p:sp>
      <p:sp>
        <p:nvSpPr>
          <p:cNvPr id="152" name="Google Shape;152;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Spring 2026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a:t>
            </a:r>
            <a:endParaRPr/>
          </a:p>
        </p:txBody>
      </p:sp>
      <p:sp>
        <p:nvSpPr>
          <p:cNvPr id="710" name="Google Shape;710;p4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types of packets can arrive at a </a:t>
            </a:r>
            <a:r>
              <a:rPr lang="en"/>
              <a:t>router</a:t>
            </a:r>
            <a:r>
              <a:rPr lang="en"/>
              <a:t>.</a:t>
            </a:r>
            <a:endParaRPr/>
          </a:p>
          <a:p>
            <a:pPr indent="-342900" lvl="0" marL="457200" rtl="0" algn="l">
              <a:spcBef>
                <a:spcPts val="600"/>
              </a:spcBef>
              <a:spcAft>
                <a:spcPts val="0"/>
              </a:spcAft>
              <a:buSzPts val="1800"/>
              <a:buChar char="●"/>
            </a:pPr>
            <a:r>
              <a:rPr b="1" lang="en"/>
              <a:t>User packet</a:t>
            </a:r>
            <a:r>
              <a:rPr lang="en"/>
              <a:t>: The router needs to forward this packet toward its destination.</a:t>
            </a:r>
            <a:endParaRPr/>
          </a:p>
          <a:p>
            <a:pPr indent="-342900" lvl="1" marL="914400" rtl="0" algn="l">
              <a:spcBef>
                <a:spcPts val="0"/>
              </a:spcBef>
              <a:spcAft>
                <a:spcPts val="0"/>
              </a:spcAft>
              <a:buSzPts val="1800"/>
              <a:buChar char="○"/>
            </a:pPr>
            <a:r>
              <a:rPr lang="en"/>
              <a:t>Most common type of packet.</a:t>
            </a:r>
            <a:endParaRPr/>
          </a:p>
          <a:p>
            <a:pPr indent="-342900" lvl="1" marL="914400" rtl="0" algn="l">
              <a:spcBef>
                <a:spcPts val="0"/>
              </a:spcBef>
              <a:spcAft>
                <a:spcPts val="0"/>
              </a:spcAft>
              <a:buSzPts val="1800"/>
              <a:buChar char="○"/>
            </a:pPr>
            <a:r>
              <a:rPr lang="en"/>
              <a:t>Forwarding chip looks up which port to forward this packet.</a:t>
            </a:r>
            <a:endParaRPr/>
          </a:p>
          <a:p>
            <a:pPr indent="-342900" lvl="1" marL="914400" rtl="0" algn="l">
              <a:spcBef>
                <a:spcPts val="0"/>
              </a:spcBef>
              <a:spcAft>
                <a:spcPts val="0"/>
              </a:spcAft>
              <a:buSzPts val="1800"/>
              <a:buChar char="○"/>
            </a:pPr>
            <a:r>
              <a:rPr lang="en"/>
              <a:t>If outgoing port is on a different linecard, send packet through fabric to that linecard.</a:t>
            </a:r>
            <a:endParaRPr/>
          </a:p>
          <a:p>
            <a:pPr indent="-342900" lvl="0" marL="457200" rtl="0" algn="l">
              <a:spcBef>
                <a:spcPts val="0"/>
              </a:spcBef>
              <a:spcAft>
                <a:spcPts val="0"/>
              </a:spcAft>
              <a:buSzPts val="1800"/>
              <a:buChar char="●"/>
            </a:pPr>
            <a:r>
              <a:rPr b="1" lang="en"/>
              <a:t>Control plane traffic</a:t>
            </a:r>
            <a:r>
              <a:rPr lang="en"/>
              <a:t>: Packets intended for the router itself.</a:t>
            </a:r>
            <a:endParaRPr/>
          </a:p>
          <a:p>
            <a:pPr indent="-342900" lvl="1" marL="914400" rtl="0" algn="l">
              <a:spcBef>
                <a:spcPts val="0"/>
              </a:spcBef>
              <a:spcAft>
                <a:spcPts val="0"/>
              </a:spcAft>
              <a:buSzPts val="1800"/>
              <a:buChar char="○"/>
            </a:pPr>
            <a:r>
              <a:rPr lang="en"/>
              <a:t>Example: Advertisements in routing protocols.</a:t>
            </a:r>
            <a:endParaRPr/>
          </a:p>
          <a:p>
            <a:pPr indent="-342900" lvl="1" marL="914400" rtl="0" algn="l">
              <a:spcBef>
                <a:spcPts val="0"/>
              </a:spcBef>
              <a:spcAft>
                <a:spcPts val="0"/>
              </a:spcAft>
              <a:buSzPts val="1800"/>
              <a:buChar char="○"/>
            </a:pPr>
            <a:r>
              <a:rPr lang="en"/>
              <a:t>Forwarding chip sends the packet to the controller for processing.</a:t>
            </a:r>
            <a:endParaRPr/>
          </a:p>
          <a:p>
            <a:pPr indent="-342900" lvl="0" marL="457200" rtl="0" algn="l">
              <a:spcBef>
                <a:spcPts val="0"/>
              </a:spcBef>
              <a:spcAft>
                <a:spcPts val="0"/>
              </a:spcAft>
              <a:buSzPts val="1800"/>
              <a:buChar char="●"/>
            </a:pPr>
            <a:r>
              <a:rPr b="1" lang="en"/>
              <a:t>Punt traffic</a:t>
            </a:r>
            <a:r>
              <a:rPr lang="en"/>
              <a:t>: Packets intended for the user, but requiring extra processing.</a:t>
            </a:r>
            <a:endParaRPr/>
          </a:p>
          <a:p>
            <a:pPr indent="-342900" lvl="1" marL="914400" rtl="0" algn="l">
              <a:spcBef>
                <a:spcPts val="0"/>
              </a:spcBef>
              <a:spcAft>
                <a:spcPts val="0"/>
              </a:spcAft>
              <a:buSzPts val="1800"/>
              <a:buChar char="○"/>
            </a:pPr>
            <a:r>
              <a:rPr lang="en"/>
              <a:t>Example: Packet TTL has expired. Need to send back an error message.</a:t>
            </a:r>
            <a:endParaRPr/>
          </a:p>
          <a:p>
            <a:pPr indent="-342900" lvl="1" marL="914400" rtl="0" algn="l">
              <a:spcBef>
                <a:spcPts val="0"/>
              </a:spcBef>
              <a:spcAft>
                <a:spcPts val="0"/>
              </a:spcAft>
              <a:buSzPts val="1800"/>
              <a:buChar char="○"/>
            </a:pPr>
            <a:r>
              <a:rPr lang="en"/>
              <a:t>Forwarding chip "punts" the packet to the controller for processing.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User Traffic</a:t>
            </a:r>
            <a:endParaRPr/>
          </a:p>
        </p:txBody>
      </p:sp>
      <p:sp>
        <p:nvSpPr>
          <p:cNvPr id="716" name="Google Shape;716;p44"/>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728" name="Google Shape;728;p44"/>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729" name="Google Shape;729;p44"/>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739" name="Google Shape;739;p44"/>
          <p:cNvCxnSpPr>
            <a:stCxn id="717" idx="0"/>
            <a:endCxn id="726"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740" name="Google Shape;740;p44"/>
          <p:cNvCxnSpPr>
            <a:stCxn id="726" idx="3"/>
            <a:endCxn id="729"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741" name="Google Shape;741;p44"/>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742" name="Google Shape;742;p44"/>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743" name="Google Shape;743;p44"/>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744" name="Google Shape;744;p44"/>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745" name="Google Shape;745;p44"/>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747" name="Google Shape;747;p44"/>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748" name="Google Shape;748;p44"/>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749" name="Google Shape;749;p44"/>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750" name="Google Shape;750;p44"/>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751" name="Google Shape;751;p44"/>
          <p:cNvCxnSpPr>
            <a:stCxn id="747" idx="3"/>
            <a:endCxn id="748"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752" name="Google Shape;752;p44"/>
          <p:cNvCxnSpPr>
            <a:stCxn id="747" idx="3"/>
            <a:endCxn id="750"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753" name="Google Shape;753;p44"/>
          <p:cNvCxnSpPr>
            <a:stCxn id="747" idx="3"/>
            <a:endCxn id="754"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755" name="Google Shape;755;p44"/>
          <p:cNvCxnSpPr>
            <a:stCxn id="754" idx="3"/>
            <a:endCxn id="749"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756" name="Google Shape;756;p44"/>
          <p:cNvCxnSpPr>
            <a:stCxn id="750" idx="3"/>
            <a:endCxn id="749"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757" name="Google Shape;757;p44"/>
          <p:cNvCxnSpPr>
            <a:endCxn id="749"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754" name="Google Shape;754;p44"/>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758" name="Google Shape;758;p44"/>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9" name="Google Shape;759;p44"/>
          <p:cNvCxnSpPr>
            <a:stCxn id="758" idx="3"/>
            <a:endCxn id="737"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760" name="Google Shape;760;p44"/>
          <p:cNvCxnSpPr>
            <a:stCxn id="758" idx="3"/>
            <a:endCxn id="736"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761" name="Google Shape;761;p44"/>
          <p:cNvCxnSpPr>
            <a:stCxn id="758" idx="3"/>
            <a:endCxn id="735"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762" name="Google Shape;762;p44"/>
          <p:cNvCxnSpPr>
            <a:stCxn id="758" idx="3"/>
            <a:endCxn id="734"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763" name="Google Shape;763;p44"/>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764" name="Google Shape;764;p44"/>
          <p:cNvCxnSpPr>
            <a:stCxn id="763" idx="3"/>
            <a:endCxn id="733"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765" name="Google Shape;765;p44"/>
          <p:cNvCxnSpPr>
            <a:stCxn id="763" idx="3"/>
            <a:endCxn id="732"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766" name="Google Shape;766;p44"/>
          <p:cNvCxnSpPr>
            <a:stCxn id="763" idx="3"/>
            <a:endCxn id="731"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767" name="Google Shape;767;p44"/>
          <p:cNvCxnSpPr>
            <a:stCxn id="763" idx="3"/>
            <a:endCxn id="730"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768" name="Google Shape;768;p44"/>
          <p:cNvCxnSpPr>
            <a:stCxn id="725" idx="3"/>
            <a:endCxn id="745"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769" name="Google Shape;769;p44"/>
          <p:cNvCxnSpPr>
            <a:stCxn id="724" idx="3"/>
            <a:endCxn id="745"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770" name="Google Shape;770;p44"/>
          <p:cNvCxnSpPr>
            <a:stCxn id="723" idx="3"/>
            <a:endCxn id="745"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771" name="Google Shape;771;p44"/>
          <p:cNvCxnSpPr>
            <a:stCxn id="722" idx="3"/>
            <a:endCxn id="745"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772" name="Google Shape;772;p44"/>
          <p:cNvCxnSpPr>
            <a:stCxn id="718" idx="3"/>
            <a:endCxn id="746"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773" name="Google Shape;773;p44"/>
          <p:cNvCxnSpPr>
            <a:stCxn id="719" idx="3"/>
            <a:endCxn id="746"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774" name="Google Shape;774;p44"/>
          <p:cNvCxnSpPr>
            <a:stCxn id="720" idx="3"/>
            <a:endCxn id="746"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775" name="Google Shape;775;p44"/>
          <p:cNvCxnSpPr>
            <a:stCxn id="721" idx="3"/>
            <a:endCxn id="746"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776" name="Google Shape;776;p44"/>
          <p:cNvSpPr/>
          <p:nvPr/>
        </p:nvSpPr>
        <p:spPr>
          <a:xfrm>
            <a:off x="1130700" y="2398278"/>
            <a:ext cx="6914125" cy="1440875"/>
          </a:xfrm>
          <a:custGeom>
            <a:rect b="b" l="l" r="r" t="t"/>
            <a:pathLst>
              <a:path extrusionOk="0" h="57635" w="276565">
                <a:moveTo>
                  <a:pt x="0" y="985"/>
                </a:moveTo>
                <a:cubicBezTo>
                  <a:pt x="7243" y="-460"/>
                  <a:pt x="15606" y="-554"/>
                  <a:pt x="22062" y="3034"/>
                </a:cubicBezTo>
                <a:cubicBezTo>
                  <a:pt x="28014" y="6342"/>
                  <a:pt x="30799" y="13505"/>
                  <a:pt x="35614" y="18320"/>
                </a:cubicBezTo>
                <a:cubicBezTo>
                  <a:pt x="41750" y="24456"/>
                  <a:pt x="50886" y="27253"/>
                  <a:pt x="59410" y="28878"/>
                </a:cubicBezTo>
                <a:cubicBezTo>
                  <a:pt x="73497" y="31564"/>
                  <a:pt x="88115" y="29560"/>
                  <a:pt x="102431" y="28721"/>
                </a:cubicBezTo>
                <a:cubicBezTo>
                  <a:pt x="128565" y="27189"/>
                  <a:pt x="154731" y="25726"/>
                  <a:pt x="180910" y="25726"/>
                </a:cubicBezTo>
                <a:cubicBezTo>
                  <a:pt x="188790" y="25726"/>
                  <a:pt x="196775" y="24118"/>
                  <a:pt x="204548" y="25411"/>
                </a:cubicBezTo>
                <a:cubicBezTo>
                  <a:pt x="213837" y="26956"/>
                  <a:pt x="223866" y="27762"/>
                  <a:pt x="231810" y="32818"/>
                </a:cubicBezTo>
                <a:cubicBezTo>
                  <a:pt x="240056" y="38066"/>
                  <a:pt x="243338" y="49399"/>
                  <a:pt x="251824" y="54250"/>
                </a:cubicBezTo>
                <a:cubicBezTo>
                  <a:pt x="259048" y="58379"/>
                  <a:pt x="268245" y="57559"/>
                  <a:pt x="276565" y="57559"/>
                </a:cubicBezTo>
              </a:path>
            </a:pathLst>
          </a:custGeom>
          <a:noFill/>
          <a:ln cap="flat" cmpd="sng" w="28575">
            <a:solidFill>
              <a:srgbClr val="FF9900"/>
            </a:solidFill>
            <a:prstDash val="solid"/>
            <a:round/>
            <a:headEnd len="med" w="med" type="none"/>
            <a:tailEnd len="med" w="med" type="triangle"/>
          </a:ln>
        </p:spPr>
      </p:sp>
      <p:sp>
        <p:nvSpPr>
          <p:cNvPr id="777" name="Google Shape;777;p44"/>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User</a:t>
            </a:r>
            <a:r>
              <a:rPr lang="en"/>
              <a:t> packet: Forward according to installed routes.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Control Plane Traffic</a:t>
            </a:r>
            <a:endParaRPr/>
          </a:p>
        </p:txBody>
      </p:sp>
      <p:sp>
        <p:nvSpPr>
          <p:cNvPr id="783" name="Google Shape;783;p45"/>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5"/>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5"/>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5"/>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5"/>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5"/>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795" name="Google Shape;795;p45"/>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796" name="Google Shape;796;p45"/>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5"/>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5"/>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5"/>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5"/>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806" name="Google Shape;806;p45"/>
          <p:cNvCxnSpPr>
            <a:stCxn id="784" idx="0"/>
            <a:endCxn id="793"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807" name="Google Shape;807;p45"/>
          <p:cNvCxnSpPr>
            <a:stCxn id="793" idx="3"/>
            <a:endCxn id="796"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808" name="Google Shape;808;p45"/>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09" name="Google Shape;809;p45"/>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10" name="Google Shape;810;p45"/>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811" name="Google Shape;811;p45"/>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812" name="Google Shape;812;p45"/>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814" name="Google Shape;814;p45"/>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15" name="Google Shape;815;p45"/>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816" name="Google Shape;816;p45"/>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17" name="Google Shape;817;p45"/>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818" name="Google Shape;818;p45"/>
          <p:cNvCxnSpPr>
            <a:stCxn id="814" idx="3"/>
            <a:endCxn id="815"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819" name="Google Shape;819;p45"/>
          <p:cNvCxnSpPr>
            <a:stCxn id="814" idx="3"/>
            <a:endCxn id="817"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820" name="Google Shape;820;p45"/>
          <p:cNvCxnSpPr>
            <a:stCxn id="814" idx="3"/>
            <a:endCxn id="821"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822" name="Google Shape;822;p45"/>
          <p:cNvCxnSpPr>
            <a:stCxn id="821" idx="3"/>
            <a:endCxn id="816"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823" name="Google Shape;823;p45"/>
          <p:cNvCxnSpPr>
            <a:stCxn id="817" idx="3"/>
            <a:endCxn id="816"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824" name="Google Shape;824;p45"/>
          <p:cNvCxnSpPr>
            <a:endCxn id="816"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821" name="Google Shape;821;p45"/>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825" name="Google Shape;825;p45"/>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45"/>
          <p:cNvCxnSpPr>
            <a:stCxn id="825" idx="3"/>
            <a:endCxn id="804"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827" name="Google Shape;827;p45"/>
          <p:cNvCxnSpPr>
            <a:stCxn id="825" idx="3"/>
            <a:endCxn id="803"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828" name="Google Shape;828;p45"/>
          <p:cNvCxnSpPr>
            <a:stCxn id="825" idx="3"/>
            <a:endCxn id="802"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829" name="Google Shape;829;p45"/>
          <p:cNvCxnSpPr>
            <a:stCxn id="825" idx="3"/>
            <a:endCxn id="801"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830" name="Google Shape;830;p45"/>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831" name="Google Shape;831;p45"/>
          <p:cNvCxnSpPr>
            <a:stCxn id="830" idx="3"/>
            <a:endCxn id="800"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832" name="Google Shape;832;p45"/>
          <p:cNvCxnSpPr>
            <a:stCxn id="830" idx="3"/>
            <a:endCxn id="799"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833" name="Google Shape;833;p45"/>
          <p:cNvCxnSpPr>
            <a:stCxn id="830" idx="3"/>
            <a:endCxn id="798"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834" name="Google Shape;834;p45"/>
          <p:cNvCxnSpPr>
            <a:stCxn id="830" idx="3"/>
            <a:endCxn id="797"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835" name="Google Shape;835;p45"/>
          <p:cNvCxnSpPr>
            <a:stCxn id="792" idx="3"/>
            <a:endCxn id="812"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836" name="Google Shape;836;p45"/>
          <p:cNvCxnSpPr>
            <a:stCxn id="791" idx="3"/>
            <a:endCxn id="812"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837" name="Google Shape;837;p45"/>
          <p:cNvCxnSpPr>
            <a:stCxn id="790" idx="3"/>
            <a:endCxn id="812"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838" name="Google Shape;838;p45"/>
          <p:cNvCxnSpPr>
            <a:stCxn id="789" idx="3"/>
            <a:endCxn id="812"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839" name="Google Shape;839;p45"/>
          <p:cNvCxnSpPr>
            <a:stCxn id="785" idx="3"/>
            <a:endCxn id="813"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840" name="Google Shape;840;p45"/>
          <p:cNvCxnSpPr>
            <a:stCxn id="786" idx="3"/>
            <a:endCxn id="813"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841" name="Google Shape;841;p45"/>
          <p:cNvCxnSpPr>
            <a:stCxn id="787" idx="3"/>
            <a:endCxn id="813"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842" name="Google Shape;842;p45"/>
          <p:cNvCxnSpPr>
            <a:stCxn id="788" idx="3"/>
            <a:endCxn id="813"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843" name="Google Shape;843;p45"/>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Control plane</a:t>
            </a:r>
            <a:r>
              <a:rPr lang="en"/>
              <a:t> traffic: Packets destined for this router (e.g. routing </a:t>
            </a:r>
            <a:r>
              <a:rPr lang="en"/>
              <a:t>advertisement</a:t>
            </a:r>
            <a:r>
              <a:rPr lang="en"/>
              <a:t>).</a:t>
            </a:r>
            <a:endParaRPr/>
          </a:p>
        </p:txBody>
      </p:sp>
      <p:sp>
        <p:nvSpPr>
          <p:cNvPr id="844" name="Google Shape;844;p45"/>
          <p:cNvSpPr/>
          <p:nvPr/>
        </p:nvSpPr>
        <p:spPr>
          <a:xfrm>
            <a:off x="992800" y="1675235"/>
            <a:ext cx="2887775" cy="1647750"/>
          </a:xfrm>
          <a:custGeom>
            <a:rect b="b" l="l" r="r" t="t"/>
            <a:pathLst>
              <a:path extrusionOk="0" h="65910" w="115511">
                <a:moveTo>
                  <a:pt x="0" y="34477"/>
                </a:moveTo>
                <a:cubicBezTo>
                  <a:pt x="11134" y="30766"/>
                  <a:pt x="26737" y="31973"/>
                  <a:pt x="34669" y="40623"/>
                </a:cubicBezTo>
                <a:cubicBezTo>
                  <a:pt x="39078" y="45431"/>
                  <a:pt x="36433" y="53729"/>
                  <a:pt x="39082" y="59691"/>
                </a:cubicBezTo>
                <a:cubicBezTo>
                  <a:pt x="41051" y="64122"/>
                  <a:pt x="47974" y="67164"/>
                  <a:pt x="52477" y="65364"/>
                </a:cubicBezTo>
                <a:cubicBezTo>
                  <a:pt x="65793" y="60041"/>
                  <a:pt x="55483" y="36294"/>
                  <a:pt x="52161" y="22343"/>
                </a:cubicBezTo>
                <a:cubicBezTo>
                  <a:pt x="51075" y="17781"/>
                  <a:pt x="46912" y="12827"/>
                  <a:pt x="49010" y="8633"/>
                </a:cubicBezTo>
                <a:cubicBezTo>
                  <a:pt x="52339" y="1979"/>
                  <a:pt x="63192" y="3665"/>
                  <a:pt x="70599" y="2960"/>
                </a:cubicBezTo>
                <a:cubicBezTo>
                  <a:pt x="85520" y="1540"/>
                  <a:pt x="100674" y="-1371"/>
                  <a:pt x="115511" y="754"/>
                </a:cubicBezTo>
              </a:path>
            </a:pathLst>
          </a:custGeom>
          <a:noFill/>
          <a:ln cap="flat" cmpd="sng" w="28575">
            <a:solidFill>
              <a:srgbClr val="FF9900"/>
            </a:solidFill>
            <a:prstDash val="solid"/>
            <a:round/>
            <a:headEnd len="med" w="med" type="none"/>
            <a:tailEnd len="med" w="med" type="triangl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Punt Traffic</a:t>
            </a:r>
            <a:endParaRPr/>
          </a:p>
        </p:txBody>
      </p:sp>
      <p:sp>
        <p:nvSpPr>
          <p:cNvPr id="850" name="Google Shape;850;p46"/>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862" name="Google Shape;862;p46"/>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863" name="Google Shape;863;p46"/>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873" name="Google Shape;873;p46"/>
          <p:cNvCxnSpPr>
            <a:stCxn id="851" idx="0"/>
            <a:endCxn id="860"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874" name="Google Shape;874;p46"/>
          <p:cNvCxnSpPr>
            <a:stCxn id="860" idx="3"/>
            <a:endCxn id="863"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875" name="Google Shape;875;p46"/>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76" name="Google Shape;876;p46"/>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77" name="Google Shape;877;p46"/>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878" name="Google Shape;878;p46"/>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879" name="Google Shape;879;p46"/>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881" name="Google Shape;881;p46"/>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82" name="Google Shape;882;p46"/>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883" name="Google Shape;883;p46"/>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84" name="Google Shape;884;p46"/>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885" name="Google Shape;885;p46"/>
          <p:cNvCxnSpPr>
            <a:stCxn id="881" idx="3"/>
            <a:endCxn id="882"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886" name="Google Shape;886;p46"/>
          <p:cNvCxnSpPr>
            <a:stCxn id="881" idx="3"/>
            <a:endCxn id="884"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887" name="Google Shape;887;p46"/>
          <p:cNvCxnSpPr>
            <a:stCxn id="881" idx="3"/>
            <a:endCxn id="888"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889" name="Google Shape;889;p46"/>
          <p:cNvCxnSpPr>
            <a:stCxn id="888" idx="3"/>
            <a:endCxn id="883"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890" name="Google Shape;890;p46"/>
          <p:cNvCxnSpPr>
            <a:stCxn id="884" idx="3"/>
            <a:endCxn id="883"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891" name="Google Shape;891;p46"/>
          <p:cNvCxnSpPr>
            <a:endCxn id="883"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888" name="Google Shape;888;p46"/>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892" name="Google Shape;892;p46"/>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 name="Google Shape;893;p46"/>
          <p:cNvCxnSpPr>
            <a:stCxn id="892" idx="3"/>
            <a:endCxn id="871"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894" name="Google Shape;894;p46"/>
          <p:cNvCxnSpPr>
            <a:stCxn id="892" idx="3"/>
            <a:endCxn id="870"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895" name="Google Shape;895;p46"/>
          <p:cNvCxnSpPr>
            <a:stCxn id="892" idx="3"/>
            <a:endCxn id="869"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896" name="Google Shape;896;p46"/>
          <p:cNvCxnSpPr>
            <a:stCxn id="892" idx="3"/>
            <a:endCxn id="868"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897" name="Google Shape;897;p46"/>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898" name="Google Shape;898;p46"/>
          <p:cNvCxnSpPr>
            <a:stCxn id="897" idx="3"/>
            <a:endCxn id="867"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899" name="Google Shape;899;p46"/>
          <p:cNvCxnSpPr>
            <a:stCxn id="897" idx="3"/>
            <a:endCxn id="866"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900" name="Google Shape;900;p46"/>
          <p:cNvCxnSpPr>
            <a:stCxn id="897" idx="3"/>
            <a:endCxn id="865"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901" name="Google Shape;901;p46"/>
          <p:cNvCxnSpPr>
            <a:stCxn id="897" idx="3"/>
            <a:endCxn id="864"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902" name="Google Shape;902;p46"/>
          <p:cNvCxnSpPr>
            <a:stCxn id="859" idx="3"/>
            <a:endCxn id="879"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903" name="Google Shape;903;p46"/>
          <p:cNvCxnSpPr>
            <a:stCxn id="858" idx="3"/>
            <a:endCxn id="879"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904" name="Google Shape;904;p46"/>
          <p:cNvCxnSpPr>
            <a:stCxn id="857" idx="3"/>
            <a:endCxn id="879"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905" name="Google Shape;905;p46"/>
          <p:cNvCxnSpPr>
            <a:stCxn id="856" idx="3"/>
            <a:endCxn id="879"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906" name="Google Shape;906;p46"/>
          <p:cNvCxnSpPr>
            <a:stCxn id="852" idx="3"/>
            <a:endCxn id="880"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907" name="Google Shape;907;p46"/>
          <p:cNvCxnSpPr>
            <a:stCxn id="853" idx="3"/>
            <a:endCxn id="880"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908" name="Google Shape;908;p46"/>
          <p:cNvCxnSpPr>
            <a:stCxn id="854" idx="3"/>
            <a:endCxn id="880"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909" name="Google Shape;909;p46"/>
          <p:cNvCxnSpPr>
            <a:stCxn id="855" idx="3"/>
            <a:endCxn id="880"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910" name="Google Shape;910;p46"/>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Punt</a:t>
            </a:r>
            <a:r>
              <a:rPr lang="en"/>
              <a:t> traffic: User packets that need extra processing (e.g. TTL expired).</a:t>
            </a:r>
            <a:endParaRPr/>
          </a:p>
        </p:txBody>
      </p:sp>
      <p:sp>
        <p:nvSpPr>
          <p:cNvPr id="911" name="Google Shape;911;p46"/>
          <p:cNvSpPr/>
          <p:nvPr/>
        </p:nvSpPr>
        <p:spPr>
          <a:xfrm>
            <a:off x="992800" y="1675235"/>
            <a:ext cx="2887775" cy="1647750"/>
          </a:xfrm>
          <a:custGeom>
            <a:rect b="b" l="l" r="r" t="t"/>
            <a:pathLst>
              <a:path extrusionOk="0" h="65910" w="115511">
                <a:moveTo>
                  <a:pt x="0" y="34477"/>
                </a:moveTo>
                <a:cubicBezTo>
                  <a:pt x="11134" y="30766"/>
                  <a:pt x="26737" y="31973"/>
                  <a:pt x="34669" y="40623"/>
                </a:cubicBezTo>
                <a:cubicBezTo>
                  <a:pt x="39078" y="45431"/>
                  <a:pt x="36433" y="53729"/>
                  <a:pt x="39082" y="59691"/>
                </a:cubicBezTo>
                <a:cubicBezTo>
                  <a:pt x="41051" y="64122"/>
                  <a:pt x="47974" y="67164"/>
                  <a:pt x="52477" y="65364"/>
                </a:cubicBezTo>
                <a:cubicBezTo>
                  <a:pt x="65793" y="60041"/>
                  <a:pt x="55483" y="36294"/>
                  <a:pt x="52161" y="22343"/>
                </a:cubicBezTo>
                <a:cubicBezTo>
                  <a:pt x="51075" y="17781"/>
                  <a:pt x="46912" y="12827"/>
                  <a:pt x="49010" y="8633"/>
                </a:cubicBezTo>
                <a:cubicBezTo>
                  <a:pt x="52339" y="1979"/>
                  <a:pt x="63192" y="3665"/>
                  <a:pt x="70599" y="2960"/>
                </a:cubicBezTo>
                <a:cubicBezTo>
                  <a:pt x="85520" y="1540"/>
                  <a:pt x="100674" y="-1371"/>
                  <a:pt x="115511" y="754"/>
                </a:cubicBezTo>
              </a:path>
            </a:pathLst>
          </a:custGeom>
          <a:noFill/>
          <a:ln cap="flat" cmpd="sng" w="28575">
            <a:solidFill>
              <a:srgbClr val="FF9900"/>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Routers</a:t>
            </a:r>
            <a:endParaRPr/>
          </a:p>
        </p:txBody>
      </p:sp>
      <p:sp>
        <p:nvSpPr>
          <p:cNvPr id="917" name="Google Shape;917;p47"/>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Why build routers like this? Why not just use a general-purpose CPU?</a:t>
            </a:r>
            <a:endParaRPr/>
          </a:p>
          <a:p>
            <a:pPr indent="0" lvl="0" marL="0" rtl="0" algn="l">
              <a:spcBef>
                <a:spcPts val="600"/>
              </a:spcBef>
              <a:spcAft>
                <a:spcPts val="0"/>
              </a:spcAft>
              <a:buNone/>
            </a:pPr>
            <a:r>
              <a:rPr lang="en"/>
              <a:t>Reason: </a:t>
            </a:r>
            <a:r>
              <a:rPr i="1" lang="en"/>
              <a:t>Scale</a:t>
            </a:r>
            <a:r>
              <a:rPr lang="en"/>
              <a:t>.</a:t>
            </a:r>
            <a:endParaRPr/>
          </a:p>
          <a:p>
            <a:pPr indent="-342900" lvl="0" marL="457200" rtl="0" algn="l">
              <a:spcBef>
                <a:spcPts val="600"/>
              </a:spcBef>
              <a:spcAft>
                <a:spcPts val="0"/>
              </a:spcAft>
              <a:buSzPts val="1800"/>
              <a:buChar char="●"/>
            </a:pPr>
            <a:r>
              <a:rPr lang="en"/>
              <a:t>Assuming 64-byte packets and 400 Gbps, we have to process</a:t>
            </a:r>
            <a:br>
              <a:rPr lang="en"/>
            </a:br>
            <a:r>
              <a:rPr lang="en"/>
              <a:t>781 million packets, per second, per port.</a:t>
            </a:r>
            <a:endParaRPr/>
          </a:p>
          <a:p>
            <a:pPr indent="-342900" lvl="0" marL="457200" rtl="0" algn="l">
              <a:spcBef>
                <a:spcPts val="0"/>
              </a:spcBef>
              <a:spcAft>
                <a:spcPts val="0"/>
              </a:spcAft>
              <a:buSzPts val="1800"/>
              <a:buChar char="●"/>
            </a:pPr>
            <a:r>
              <a:rPr lang="en"/>
              <a:t>Across 36 ports, the router has to process 28 billion packets per second.</a:t>
            </a:r>
            <a:endParaRPr/>
          </a:p>
          <a:p>
            <a:pPr indent="0" lvl="0" marL="0" rtl="0" algn="l">
              <a:spcBef>
                <a:spcPts val="600"/>
              </a:spcBef>
              <a:spcAft>
                <a:spcPts val="0"/>
              </a:spcAft>
              <a:buNone/>
            </a:pPr>
            <a:r>
              <a:rPr lang="en"/>
              <a:t>We can't achieve this scale in software.</a:t>
            </a:r>
            <a:endParaRPr/>
          </a:p>
          <a:p>
            <a:pPr indent="-342900" lvl="0" marL="457200" rtl="0" algn="l">
              <a:spcBef>
                <a:spcPts val="600"/>
              </a:spcBef>
              <a:spcAft>
                <a:spcPts val="0"/>
              </a:spcAft>
              <a:buSzPts val="1800"/>
              <a:buChar char="●"/>
            </a:pPr>
            <a:r>
              <a:rPr lang="en"/>
              <a:t>You could write software to forward one packet per 10ms = 0.00001s.</a:t>
            </a:r>
            <a:endParaRPr/>
          </a:p>
          <a:p>
            <a:pPr indent="-342900" lvl="0" marL="457200" rtl="0" algn="l">
              <a:spcBef>
                <a:spcPts val="0"/>
              </a:spcBef>
              <a:spcAft>
                <a:spcPts val="0"/>
              </a:spcAft>
              <a:buSzPts val="1800"/>
              <a:buChar char="●"/>
            </a:pPr>
            <a:r>
              <a:rPr lang="en"/>
              <a:t>We need to forward one packet per 10ns = 0.00000001s.</a:t>
            </a:r>
            <a:endParaRPr/>
          </a:p>
          <a:p>
            <a:pPr indent="0" lvl="0" marL="0" rtl="0" algn="l">
              <a:spcBef>
                <a:spcPts val="600"/>
              </a:spcBef>
              <a:spcAft>
                <a:spcPts val="0"/>
              </a:spcAft>
              <a:buNone/>
            </a:pPr>
            <a:r>
              <a:rPr lang="en"/>
              <a:t>Router functionality must be implemented directly on hardware.</a:t>
            </a:r>
            <a:endParaRPr/>
          </a:p>
          <a:p>
            <a:pPr indent="-342900" lvl="0" marL="457200" rtl="0" algn="l">
              <a:spcBef>
                <a:spcPts val="600"/>
              </a:spcBef>
              <a:spcAft>
                <a:spcPts val="0"/>
              </a:spcAft>
              <a:buSzPts val="1800"/>
              <a:buChar char="●"/>
            </a:pPr>
            <a:r>
              <a:rPr lang="en"/>
              <a:t>User packets take the "fast path" in hardware.</a:t>
            </a:r>
            <a:endParaRPr/>
          </a:p>
          <a:p>
            <a:pPr indent="-342900" lvl="0" marL="457200" rtl="0" algn="l">
              <a:spcBef>
                <a:spcPts val="0"/>
              </a:spcBef>
              <a:spcAft>
                <a:spcPts val="0"/>
              </a:spcAft>
              <a:buSzPts val="1800"/>
              <a:buChar char="●"/>
            </a:pPr>
            <a:r>
              <a:rPr lang="en"/>
              <a:t>Only use the "slow path" in software when necessary.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8"/>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Forwarding in Hardware</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923" name="Google Shape;923;p4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Forwarding in Hardware</a:t>
            </a:r>
            <a:endParaRPr/>
          </a:p>
        </p:txBody>
      </p:sp>
      <p:sp>
        <p:nvSpPr>
          <p:cNvPr id="924" name="Google Shape;924;p4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Spring 2026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a:t>
            </a:r>
            <a:r>
              <a:rPr lang="en"/>
              <a:t>1/3</a:t>
            </a:r>
            <a:r>
              <a:rPr lang="en"/>
              <a:t>)</a:t>
            </a:r>
            <a:endParaRPr/>
          </a:p>
        </p:txBody>
      </p:sp>
      <p:sp>
        <p:nvSpPr>
          <p:cNvPr id="930" name="Google Shape;930;p49"/>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1. Receive the packet from other systems.</a:t>
            </a:r>
            <a:endParaRPr/>
          </a:p>
          <a:p>
            <a:pPr indent="-342900" lvl="0" marL="457200" rtl="0" algn="l">
              <a:spcBef>
                <a:spcPts val="600"/>
              </a:spcBef>
              <a:spcAft>
                <a:spcPts val="0"/>
              </a:spcAft>
              <a:buSzPts val="1800"/>
              <a:buChar char="●"/>
            </a:pPr>
            <a:r>
              <a:rPr lang="en"/>
              <a:t>PHY (physical layer): Decode the optical/electrical signal into 1s and 0s.</a:t>
            </a:r>
            <a:endParaRPr/>
          </a:p>
          <a:p>
            <a:pPr indent="-342900" lvl="0" marL="457200" rtl="0" algn="l">
              <a:spcBef>
                <a:spcPts val="0"/>
              </a:spcBef>
              <a:spcAft>
                <a:spcPts val="0"/>
              </a:spcAft>
              <a:buSzPts val="1800"/>
              <a:buChar char="●"/>
            </a:pPr>
            <a:r>
              <a:rPr lang="en"/>
              <a:t>MAC (link layer): Perform link-layer operations.</a:t>
            </a:r>
            <a:endParaRPr/>
          </a:p>
          <a:p>
            <a:pPr indent="-342900" lvl="0" marL="457200" rtl="0" algn="l">
              <a:spcBef>
                <a:spcPts val="0"/>
              </a:spcBef>
              <a:spcAft>
                <a:spcPts val="0"/>
              </a:spcAft>
              <a:buSzPts val="1800"/>
              <a:buChar char="●"/>
            </a:pPr>
            <a:r>
              <a:rPr lang="en"/>
              <a:t>These are implemented in hardware.</a:t>
            </a:r>
            <a:endParaRPr/>
          </a:p>
        </p:txBody>
      </p:sp>
      <p:sp>
        <p:nvSpPr>
          <p:cNvPr id="931" name="Google Shape;931;p49"/>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2" name="Google Shape;932;p49"/>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33" name="Google Shape;933;p49"/>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34" name="Google Shape;934;p49"/>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cxnSp>
        <p:nvCxnSpPr>
          <p:cNvPr id="935" name="Google Shape;935;p49"/>
          <p:cNvCxnSpPr>
            <a:endCxn id="932"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36" name="Google Shape;936;p49"/>
          <p:cNvCxnSpPr>
            <a:stCxn id="932" idx="3"/>
            <a:endCxn id="933"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37" name="Google Shape;937;p49"/>
          <p:cNvCxnSpPr>
            <a:stCxn id="933" idx="3"/>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(2/3)</a:t>
            </a:r>
            <a:endParaRPr/>
          </a:p>
        </p:txBody>
      </p:sp>
      <p:sp>
        <p:nvSpPr>
          <p:cNvPr id="943" name="Google Shape;943;p50"/>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2. Process the packet.</a:t>
            </a:r>
            <a:endParaRPr/>
          </a:p>
          <a:p>
            <a:pPr indent="-342900" lvl="0" marL="457200" rtl="0" algn="l">
              <a:spcBef>
                <a:spcPts val="600"/>
              </a:spcBef>
              <a:spcAft>
                <a:spcPts val="0"/>
              </a:spcAft>
              <a:buSzPts val="1800"/>
              <a:buChar char="●"/>
            </a:pPr>
            <a:r>
              <a:rPr lang="en"/>
              <a:t>Parse the packet to understand its headers, e.g. IPv4 or IPv6.</a:t>
            </a:r>
            <a:endParaRPr/>
          </a:p>
          <a:p>
            <a:pPr indent="-342900" lvl="0" marL="457200" rtl="0" algn="l">
              <a:spcBef>
                <a:spcPts val="0"/>
              </a:spcBef>
              <a:spcAft>
                <a:spcPts val="0"/>
              </a:spcAft>
              <a:buSzPts val="1800"/>
              <a:buChar char="●"/>
            </a:pPr>
            <a:r>
              <a:rPr lang="en"/>
              <a:t>Look up the next hop in the forwarding table.</a:t>
            </a:r>
            <a:endParaRPr/>
          </a:p>
          <a:p>
            <a:pPr indent="-342900" lvl="0" marL="457200" rtl="0" algn="l">
              <a:spcBef>
                <a:spcPts val="0"/>
              </a:spcBef>
              <a:spcAft>
                <a:spcPts val="0"/>
              </a:spcAft>
              <a:buSzPts val="1800"/>
              <a:buChar char="●"/>
            </a:pPr>
            <a:r>
              <a:rPr lang="en"/>
              <a:t>Update the packet.</a:t>
            </a:r>
            <a:endParaRPr/>
          </a:p>
          <a:p>
            <a:pPr indent="-342900" lvl="1" marL="914400" rtl="0" algn="l">
              <a:spcBef>
                <a:spcPts val="0"/>
              </a:spcBef>
              <a:spcAft>
                <a:spcPts val="0"/>
              </a:spcAft>
              <a:buSzPts val="1800"/>
              <a:buChar char="○"/>
            </a:pPr>
            <a:r>
              <a:rPr lang="en"/>
              <a:t>Decrement TTL, update checksum, fragment packet if it's too big, etc.</a:t>
            </a:r>
            <a:endParaRPr/>
          </a:p>
        </p:txBody>
      </p:sp>
      <p:sp>
        <p:nvSpPr>
          <p:cNvPr id="944" name="Google Shape;944;p50"/>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5" name="Google Shape;945;p50"/>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46" name="Google Shape;946;p50"/>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47" name="Google Shape;947;p50"/>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8" name="Google Shape;948;p50"/>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49" name="Google Shape;949;p50"/>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50" name="Google Shape;950;p50"/>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951" name="Google Shape;951;p50"/>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952" name="Google Shape;952;p50"/>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cxnSp>
        <p:nvCxnSpPr>
          <p:cNvPr id="953" name="Google Shape;953;p50"/>
          <p:cNvCxnSpPr>
            <a:endCxn id="945"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54" name="Google Shape;954;p50"/>
          <p:cNvCxnSpPr>
            <a:stCxn id="945" idx="3"/>
            <a:endCxn id="946"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55" name="Google Shape;955;p50"/>
          <p:cNvCxnSpPr>
            <a:stCxn id="946" idx="3"/>
            <a:endCxn id="948"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956" name="Google Shape;956;p50"/>
          <p:cNvCxnSpPr>
            <a:stCxn id="948" idx="3"/>
            <a:endCxn id="949"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957" name="Google Shape;957;p50"/>
          <p:cNvCxnSpPr>
            <a:stCxn id="949" idx="3"/>
            <a:endCxn id="950"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958" name="Google Shape;958;p50"/>
          <p:cNvCxnSpPr>
            <a:stCxn id="950" idx="3"/>
          </p:cNvCxnSpPr>
          <p:nvPr/>
        </p:nvCxnSpPr>
        <p:spPr>
          <a:xfrm>
            <a:off x="5088919" y="4132650"/>
            <a:ext cx="3081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(3/3)</a:t>
            </a:r>
            <a:endParaRPr/>
          </a:p>
        </p:txBody>
      </p:sp>
      <p:sp>
        <p:nvSpPr>
          <p:cNvPr id="964" name="Google Shape;964;p51"/>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3. Send the packet onwards.</a:t>
            </a:r>
            <a:endParaRPr/>
          </a:p>
          <a:p>
            <a:pPr indent="-342900" lvl="0" marL="457200" rtl="0" algn="l">
              <a:spcBef>
                <a:spcPts val="600"/>
              </a:spcBef>
              <a:spcAft>
                <a:spcPts val="0"/>
              </a:spcAft>
              <a:buSzPts val="1800"/>
              <a:buChar char="●"/>
            </a:pPr>
            <a:r>
              <a:rPr lang="en"/>
              <a:t>Fabric interconnect chip sends packets to other linecards via inter-chassis links.</a:t>
            </a:r>
            <a:endParaRPr/>
          </a:p>
        </p:txBody>
      </p:sp>
      <p:sp>
        <p:nvSpPr>
          <p:cNvPr id="965" name="Google Shape;965;p51"/>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6" name="Google Shape;966;p51"/>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67" name="Google Shape;967;p51"/>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68" name="Google Shape;968;p51"/>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9" name="Google Shape;969;p51"/>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70" name="Google Shape;970;p51"/>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71" name="Google Shape;971;p51"/>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972" name="Google Shape;972;p51"/>
          <p:cNvSpPr/>
          <p:nvPr/>
        </p:nvSpPr>
        <p:spPr>
          <a:xfrm>
            <a:off x="6438697" y="3795300"/>
            <a:ext cx="10533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973" name="Google Shape;973;p51"/>
          <p:cNvCxnSpPr>
            <a:stCxn id="972" idx="3"/>
          </p:cNvCxnSpPr>
          <p:nvPr/>
        </p:nvCxnSpPr>
        <p:spPr>
          <a:xfrm flipH="1" rot="10800000">
            <a:off x="7491997"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51"/>
          <p:cNvCxnSpPr>
            <a:stCxn id="972" idx="3"/>
          </p:cNvCxnSpPr>
          <p:nvPr/>
        </p:nvCxnSpPr>
        <p:spPr>
          <a:xfrm flipH="1" rot="10800000">
            <a:off x="7491997"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51"/>
          <p:cNvCxnSpPr>
            <a:stCxn id="972" idx="3"/>
          </p:cNvCxnSpPr>
          <p:nvPr/>
        </p:nvCxnSpPr>
        <p:spPr>
          <a:xfrm>
            <a:off x="7491997"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51"/>
          <p:cNvCxnSpPr>
            <a:stCxn id="972" idx="3"/>
          </p:cNvCxnSpPr>
          <p:nvPr/>
        </p:nvCxnSpPr>
        <p:spPr>
          <a:xfrm>
            <a:off x="7491997"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977" name="Google Shape;977;p51"/>
          <p:cNvSpPr txBox="1"/>
          <p:nvPr/>
        </p:nvSpPr>
        <p:spPr>
          <a:xfrm>
            <a:off x="813078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978" name="Google Shape;978;p51"/>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979" name="Google Shape;979;p51"/>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980" name="Google Shape;980;p51"/>
          <p:cNvSpPr txBox="1"/>
          <p:nvPr/>
        </p:nvSpPr>
        <p:spPr>
          <a:xfrm>
            <a:off x="629363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981" name="Google Shape;981;p51"/>
          <p:cNvCxnSpPr>
            <a:endCxn id="966"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82" name="Google Shape;982;p51"/>
          <p:cNvCxnSpPr>
            <a:stCxn id="966" idx="3"/>
            <a:endCxn id="967"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83" name="Google Shape;983;p51"/>
          <p:cNvCxnSpPr>
            <a:stCxn id="967" idx="3"/>
            <a:endCxn id="969"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984" name="Google Shape;984;p51"/>
          <p:cNvCxnSpPr>
            <a:stCxn id="969" idx="3"/>
            <a:endCxn id="970"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985" name="Google Shape;985;p51"/>
          <p:cNvCxnSpPr>
            <a:stCxn id="970" idx="3"/>
            <a:endCxn id="971"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986" name="Google Shape;986;p51"/>
          <p:cNvCxnSpPr>
            <a:stCxn id="971" idx="3"/>
            <a:endCxn id="972" idx="1"/>
          </p:cNvCxnSpPr>
          <p:nvPr/>
        </p:nvCxnSpPr>
        <p:spPr>
          <a:xfrm>
            <a:off x="5088919" y="4132650"/>
            <a:ext cx="13497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 Queuing</a:t>
            </a:r>
            <a:endParaRPr/>
          </a:p>
        </p:txBody>
      </p:sp>
      <p:sp>
        <p:nvSpPr>
          <p:cNvPr id="992" name="Google Shape;992;p52"/>
          <p:cNvSpPr txBox="1"/>
          <p:nvPr>
            <p:ph idx="1" type="body"/>
          </p:nvPr>
        </p:nvSpPr>
        <p:spPr>
          <a:xfrm>
            <a:off x="107050" y="402200"/>
            <a:ext cx="8909700" cy="323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Many possible queuing approaches: We'll assume the simplest one.</a:t>
            </a:r>
            <a:endParaRPr/>
          </a:p>
          <a:p>
            <a:pPr indent="-342900" lvl="0" marL="457200" rtl="0" algn="l">
              <a:spcBef>
                <a:spcPts val="600"/>
              </a:spcBef>
              <a:spcAft>
                <a:spcPts val="0"/>
              </a:spcAft>
              <a:buSzPts val="1800"/>
              <a:buChar char="●"/>
            </a:pPr>
            <a:r>
              <a:rPr lang="en"/>
              <a:t>Classification: Which queue should this packet be put into?</a:t>
            </a:r>
            <a:endParaRPr/>
          </a:p>
          <a:p>
            <a:pPr indent="-342900" lvl="1" marL="914400" rtl="0" algn="l">
              <a:spcBef>
                <a:spcPts val="0"/>
              </a:spcBef>
              <a:spcAft>
                <a:spcPts val="0"/>
              </a:spcAft>
              <a:buSzPts val="1800"/>
              <a:buChar char="○"/>
            </a:pPr>
            <a:r>
              <a:rPr lang="en"/>
              <a:t>One queue per input port? One queue per flow?</a:t>
            </a:r>
            <a:endParaRPr/>
          </a:p>
          <a:p>
            <a:pPr indent="-342900" lvl="1" marL="914400" rtl="0" algn="l">
              <a:spcBef>
                <a:spcPts val="0"/>
              </a:spcBef>
              <a:spcAft>
                <a:spcPts val="0"/>
              </a:spcAft>
              <a:buSzPts val="1800"/>
              <a:buChar char="○"/>
            </a:pPr>
            <a:r>
              <a:rPr lang="en"/>
              <a:t>Assume no classification.</a:t>
            </a:r>
            <a:endParaRPr/>
          </a:p>
          <a:p>
            <a:pPr indent="-342900" lvl="0" marL="457200" rtl="0" algn="l">
              <a:spcBef>
                <a:spcPts val="0"/>
              </a:spcBef>
              <a:spcAft>
                <a:spcPts val="0"/>
              </a:spcAft>
              <a:buSzPts val="1800"/>
              <a:buChar char="●"/>
            </a:pPr>
            <a:r>
              <a:rPr lang="en"/>
              <a:t>Buffer management: Should we drop packets?</a:t>
            </a:r>
            <a:endParaRPr/>
          </a:p>
          <a:p>
            <a:pPr indent="-342900" lvl="1" marL="914400" rtl="0" algn="l">
              <a:spcBef>
                <a:spcPts val="0"/>
              </a:spcBef>
              <a:spcAft>
                <a:spcPts val="0"/>
              </a:spcAft>
              <a:buSzPts val="1800"/>
              <a:buChar char="○"/>
            </a:pPr>
            <a:r>
              <a:rPr lang="en"/>
              <a:t>Assume tail drop: Drop packet if queue is full.</a:t>
            </a:r>
            <a:endParaRPr/>
          </a:p>
          <a:p>
            <a:pPr indent="-342900" lvl="0" marL="457200" rtl="0" algn="l">
              <a:spcBef>
                <a:spcPts val="0"/>
              </a:spcBef>
              <a:spcAft>
                <a:spcPts val="0"/>
              </a:spcAft>
              <a:buSzPts val="1800"/>
              <a:buChar char="●"/>
            </a:pPr>
            <a:r>
              <a:rPr lang="en"/>
              <a:t>Scheduling: What order do we send out packets?</a:t>
            </a:r>
            <a:endParaRPr/>
          </a:p>
          <a:p>
            <a:pPr indent="-342900" lvl="1" marL="914400" rtl="0" algn="l">
              <a:spcBef>
                <a:spcPts val="0"/>
              </a:spcBef>
              <a:spcAft>
                <a:spcPts val="0"/>
              </a:spcAft>
              <a:buSzPts val="1800"/>
              <a:buChar char="○"/>
            </a:pPr>
            <a:r>
              <a:rPr lang="en"/>
              <a:t>Assume FIFO: Send packets in the order they arrive.</a:t>
            </a:r>
            <a:endParaRPr/>
          </a:p>
          <a:p>
            <a:pPr indent="0" lvl="0" marL="0" rtl="0" algn="l">
              <a:spcBef>
                <a:spcPts val="600"/>
              </a:spcBef>
              <a:spcAft>
                <a:spcPts val="0"/>
              </a:spcAft>
              <a:buNone/>
            </a:pPr>
            <a:r>
              <a:rPr lang="en"/>
              <a:t>Alternate complex approaches can be used to implement business objectives.</a:t>
            </a:r>
            <a:endParaRPr/>
          </a:p>
        </p:txBody>
      </p:sp>
      <p:sp>
        <p:nvSpPr>
          <p:cNvPr id="993" name="Google Shape;993;p52"/>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4" name="Google Shape;994;p52"/>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95" name="Google Shape;995;p52"/>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96" name="Google Shape;996;p52"/>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7" name="Google Shape;997;p52"/>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98" name="Google Shape;998;p52"/>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99" name="Google Shape;999;p52"/>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1000" name="Google Shape;1000;p52"/>
          <p:cNvSpPr/>
          <p:nvPr/>
        </p:nvSpPr>
        <p:spPr>
          <a:xfrm>
            <a:off x="6438697" y="3795300"/>
            <a:ext cx="10533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1001" name="Google Shape;1001;p52"/>
          <p:cNvCxnSpPr>
            <a:stCxn id="1000" idx="3"/>
          </p:cNvCxnSpPr>
          <p:nvPr/>
        </p:nvCxnSpPr>
        <p:spPr>
          <a:xfrm flipH="1" rot="10800000">
            <a:off x="7491997"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52"/>
          <p:cNvCxnSpPr>
            <a:stCxn id="1000" idx="3"/>
          </p:cNvCxnSpPr>
          <p:nvPr/>
        </p:nvCxnSpPr>
        <p:spPr>
          <a:xfrm flipH="1" rot="10800000">
            <a:off x="7491997"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52"/>
          <p:cNvCxnSpPr>
            <a:stCxn id="1000" idx="3"/>
          </p:cNvCxnSpPr>
          <p:nvPr/>
        </p:nvCxnSpPr>
        <p:spPr>
          <a:xfrm>
            <a:off x="7491997"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52"/>
          <p:cNvCxnSpPr>
            <a:stCxn id="1000" idx="3"/>
          </p:cNvCxnSpPr>
          <p:nvPr/>
        </p:nvCxnSpPr>
        <p:spPr>
          <a:xfrm>
            <a:off x="7491997"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1005" name="Google Shape;1005;p52"/>
          <p:cNvSpPr txBox="1"/>
          <p:nvPr/>
        </p:nvSpPr>
        <p:spPr>
          <a:xfrm>
            <a:off x="813078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1006" name="Google Shape;1006;p52"/>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1007" name="Google Shape;1007;p52"/>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1008" name="Google Shape;1008;p52"/>
          <p:cNvSpPr txBox="1"/>
          <p:nvPr/>
        </p:nvSpPr>
        <p:spPr>
          <a:xfrm>
            <a:off x="629363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1009" name="Google Shape;1009;p52"/>
          <p:cNvCxnSpPr>
            <a:endCxn id="994"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1010" name="Google Shape;1010;p52"/>
          <p:cNvCxnSpPr>
            <a:stCxn id="994" idx="3"/>
            <a:endCxn id="995"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1011" name="Google Shape;1011;p52"/>
          <p:cNvCxnSpPr>
            <a:stCxn id="995" idx="3"/>
            <a:endCxn id="997"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1012" name="Google Shape;1012;p52"/>
          <p:cNvCxnSpPr>
            <a:stCxn id="997" idx="3"/>
            <a:endCxn id="998"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1013" name="Google Shape;1013;p52"/>
          <p:cNvCxnSpPr>
            <a:stCxn id="998" idx="3"/>
            <a:endCxn id="999"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1014" name="Google Shape;1014;p52"/>
          <p:cNvCxnSpPr>
            <a:stCxn id="999" idx="3"/>
            <a:endCxn id="1015" idx="1"/>
          </p:cNvCxnSpPr>
          <p:nvPr/>
        </p:nvCxnSpPr>
        <p:spPr>
          <a:xfrm>
            <a:off x="5088919" y="4132650"/>
            <a:ext cx="308100" cy="0"/>
          </a:xfrm>
          <a:prstGeom prst="straightConnector1">
            <a:avLst/>
          </a:prstGeom>
          <a:noFill/>
          <a:ln cap="flat" cmpd="sng" w="19050">
            <a:solidFill>
              <a:srgbClr val="000000"/>
            </a:solidFill>
            <a:prstDash val="solid"/>
            <a:round/>
            <a:headEnd len="med" w="med" type="none"/>
            <a:tailEnd len="med" w="med" type="triangle"/>
          </a:ln>
        </p:spPr>
      </p:cxnSp>
      <p:sp>
        <p:nvSpPr>
          <p:cNvPr id="1015" name="Google Shape;1015;p52"/>
          <p:cNvSpPr/>
          <p:nvPr/>
        </p:nvSpPr>
        <p:spPr>
          <a:xfrm>
            <a:off x="5396906"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Queuing</a:t>
            </a:r>
            <a:endParaRPr>
              <a:latin typeface="Roboto"/>
              <a:ea typeface="Roboto"/>
              <a:cs typeface="Roboto"/>
              <a:sym typeface="Roboto"/>
            </a:endParaRPr>
          </a:p>
        </p:txBody>
      </p:sp>
      <p:cxnSp>
        <p:nvCxnSpPr>
          <p:cNvPr id="1016" name="Google Shape;1016;p52"/>
          <p:cNvCxnSpPr>
            <a:stCxn id="1015" idx="3"/>
            <a:endCxn id="1000" idx="1"/>
          </p:cNvCxnSpPr>
          <p:nvPr/>
        </p:nvCxnSpPr>
        <p:spPr>
          <a:xfrm>
            <a:off x="6130706" y="4132650"/>
            <a:ext cx="3081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Routers – Conceptually</a:t>
            </a:r>
            <a:endParaRPr/>
          </a:p>
        </p:txBody>
      </p:sp>
      <p:sp>
        <p:nvSpPr>
          <p:cNvPr id="158" name="Google Shape;158;p26"/>
          <p:cNvSpPr txBox="1"/>
          <p:nvPr>
            <p:ph idx="1" type="body"/>
          </p:nvPr>
        </p:nvSpPr>
        <p:spPr>
          <a:xfrm>
            <a:off x="107050" y="402200"/>
            <a:ext cx="8909700" cy="293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Recall:</a:t>
            </a:r>
            <a:endParaRPr/>
          </a:p>
          <a:p>
            <a:pPr indent="-342900" lvl="0" marL="457200" rtl="0" algn="l">
              <a:spcBef>
                <a:spcPts val="600"/>
              </a:spcBef>
              <a:spcAft>
                <a:spcPts val="0"/>
              </a:spcAft>
              <a:buSzPts val="1800"/>
              <a:buChar char="●"/>
            </a:pPr>
            <a:r>
              <a:rPr lang="en"/>
              <a:t>A router performs routing protocols to learn about routes.</a:t>
            </a:r>
            <a:endParaRPr/>
          </a:p>
          <a:p>
            <a:pPr indent="-342900" lvl="0" marL="457200" rtl="0" algn="l">
              <a:spcBef>
                <a:spcPts val="0"/>
              </a:spcBef>
              <a:spcAft>
                <a:spcPts val="0"/>
              </a:spcAft>
              <a:buSzPts val="1800"/>
              <a:buChar char="●"/>
            </a:pPr>
            <a:r>
              <a:rPr lang="en"/>
              <a:t>A router receives packets and forwards them according to the forwarding 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Today: What do routers actually look like in real life?</a:t>
            </a:r>
            <a:endParaRPr/>
          </a:p>
        </p:txBody>
      </p:sp>
      <p:sp>
        <p:nvSpPr>
          <p:cNvPr id="159" name="Google Shape;159;p26"/>
          <p:cNvSpPr/>
          <p:nvPr/>
        </p:nvSpPr>
        <p:spPr>
          <a:xfrm>
            <a:off x="2874950" y="4119575"/>
            <a:ext cx="285000" cy="285000"/>
          </a:xfrm>
          <a:prstGeom prst="rect">
            <a:avLst/>
          </a:prstGeom>
          <a:solidFill>
            <a:srgbClr val="F4CCCC"/>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R2</a:t>
            </a:r>
            <a:endParaRPr>
              <a:latin typeface="Roboto"/>
              <a:ea typeface="Roboto"/>
              <a:cs typeface="Roboto"/>
              <a:sym typeface="Roboto"/>
            </a:endParaRPr>
          </a:p>
        </p:txBody>
      </p:sp>
      <p:sp>
        <p:nvSpPr>
          <p:cNvPr id="160" name="Google Shape;160;p26"/>
          <p:cNvSpPr/>
          <p:nvPr/>
        </p:nvSpPr>
        <p:spPr>
          <a:xfrm>
            <a:off x="2036750" y="4119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R1</a:t>
            </a:r>
            <a:endParaRPr>
              <a:latin typeface="Roboto"/>
              <a:ea typeface="Roboto"/>
              <a:cs typeface="Roboto"/>
              <a:sym typeface="Roboto"/>
            </a:endParaRPr>
          </a:p>
        </p:txBody>
      </p:sp>
      <p:cxnSp>
        <p:nvCxnSpPr>
          <p:cNvPr id="161" name="Google Shape;161;p26"/>
          <p:cNvCxnSpPr>
            <a:stCxn id="160" idx="3"/>
            <a:endCxn id="159" idx="1"/>
          </p:cNvCxnSpPr>
          <p:nvPr/>
        </p:nvCxnSpPr>
        <p:spPr>
          <a:xfrm>
            <a:off x="2321750" y="4262075"/>
            <a:ext cx="553200" cy="0"/>
          </a:xfrm>
          <a:prstGeom prst="straightConnector1">
            <a:avLst/>
          </a:prstGeom>
          <a:noFill/>
          <a:ln cap="flat" cmpd="sng" w="19050">
            <a:solidFill>
              <a:srgbClr val="000000"/>
            </a:solidFill>
            <a:prstDash val="solid"/>
            <a:round/>
            <a:headEnd len="med" w="med" type="none"/>
            <a:tailEnd len="med" w="med" type="none"/>
          </a:ln>
        </p:spPr>
      </p:cxnSp>
      <p:sp>
        <p:nvSpPr>
          <p:cNvPr id="162" name="Google Shape;162;p26"/>
          <p:cNvSpPr/>
          <p:nvPr/>
        </p:nvSpPr>
        <p:spPr>
          <a:xfrm>
            <a:off x="1198538" y="411957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163" name="Google Shape;163;p26"/>
          <p:cNvCxnSpPr>
            <a:stCxn id="162" idx="6"/>
            <a:endCxn id="160" idx="1"/>
          </p:cNvCxnSpPr>
          <p:nvPr/>
        </p:nvCxnSpPr>
        <p:spPr>
          <a:xfrm>
            <a:off x="1483538" y="4262075"/>
            <a:ext cx="553200" cy="0"/>
          </a:xfrm>
          <a:prstGeom prst="straightConnector1">
            <a:avLst/>
          </a:prstGeom>
          <a:noFill/>
          <a:ln cap="flat" cmpd="sng" w="19050">
            <a:solidFill>
              <a:srgbClr val="000000"/>
            </a:solidFill>
            <a:prstDash val="solid"/>
            <a:round/>
            <a:headEnd len="med" w="med" type="none"/>
            <a:tailEnd len="med" w="med" type="none"/>
          </a:ln>
        </p:spPr>
      </p:cxnSp>
      <p:sp>
        <p:nvSpPr>
          <p:cNvPr id="164" name="Google Shape;164;p26"/>
          <p:cNvSpPr/>
          <p:nvPr/>
        </p:nvSpPr>
        <p:spPr>
          <a:xfrm>
            <a:off x="3713150" y="3738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R3</a:t>
            </a:r>
            <a:endParaRPr>
              <a:latin typeface="Roboto"/>
              <a:ea typeface="Roboto"/>
              <a:cs typeface="Roboto"/>
              <a:sym typeface="Roboto"/>
            </a:endParaRPr>
          </a:p>
        </p:txBody>
      </p:sp>
      <p:sp>
        <p:nvSpPr>
          <p:cNvPr id="165" name="Google Shape;165;p26"/>
          <p:cNvSpPr/>
          <p:nvPr/>
        </p:nvSpPr>
        <p:spPr>
          <a:xfrm>
            <a:off x="3713150" y="4500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R4</a:t>
            </a:r>
            <a:endParaRPr>
              <a:latin typeface="Roboto"/>
              <a:ea typeface="Roboto"/>
              <a:cs typeface="Roboto"/>
              <a:sym typeface="Roboto"/>
            </a:endParaRPr>
          </a:p>
        </p:txBody>
      </p:sp>
      <p:cxnSp>
        <p:nvCxnSpPr>
          <p:cNvPr id="166" name="Google Shape;166;p26"/>
          <p:cNvCxnSpPr>
            <a:stCxn id="159" idx="3"/>
            <a:endCxn id="164" idx="1"/>
          </p:cNvCxnSpPr>
          <p:nvPr/>
        </p:nvCxnSpPr>
        <p:spPr>
          <a:xfrm flipH="1" rot="10800000">
            <a:off x="3159950" y="3881075"/>
            <a:ext cx="553200" cy="381000"/>
          </a:xfrm>
          <a:prstGeom prst="straightConnector1">
            <a:avLst/>
          </a:prstGeom>
          <a:noFill/>
          <a:ln cap="flat" cmpd="sng" w="19050">
            <a:solidFill>
              <a:srgbClr val="000000"/>
            </a:solidFill>
            <a:prstDash val="solid"/>
            <a:round/>
            <a:headEnd len="med" w="med" type="none"/>
            <a:tailEnd len="med" w="med" type="none"/>
          </a:ln>
        </p:spPr>
      </p:cxnSp>
      <p:cxnSp>
        <p:nvCxnSpPr>
          <p:cNvPr id="167" name="Google Shape;167;p26"/>
          <p:cNvCxnSpPr>
            <a:stCxn id="159" idx="3"/>
            <a:endCxn id="165" idx="1"/>
          </p:cNvCxnSpPr>
          <p:nvPr/>
        </p:nvCxnSpPr>
        <p:spPr>
          <a:xfrm>
            <a:off x="3159950" y="4262075"/>
            <a:ext cx="553200" cy="381000"/>
          </a:xfrm>
          <a:prstGeom prst="straightConnector1">
            <a:avLst/>
          </a:prstGeom>
          <a:noFill/>
          <a:ln cap="flat" cmpd="sng" w="19050">
            <a:solidFill>
              <a:srgbClr val="000000"/>
            </a:solidFill>
            <a:prstDash val="solid"/>
            <a:round/>
            <a:headEnd len="med" w="med" type="none"/>
            <a:tailEnd len="med" w="med" type="none"/>
          </a:ln>
        </p:spPr>
      </p:cxnSp>
      <p:sp>
        <p:nvSpPr>
          <p:cNvPr id="168" name="Google Shape;168;p26"/>
          <p:cNvSpPr/>
          <p:nvPr/>
        </p:nvSpPr>
        <p:spPr>
          <a:xfrm>
            <a:off x="4551338" y="35071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169" name="Google Shape;169;p26"/>
          <p:cNvSpPr/>
          <p:nvPr/>
        </p:nvSpPr>
        <p:spPr>
          <a:xfrm>
            <a:off x="4551338" y="39643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cxnSp>
        <p:nvCxnSpPr>
          <p:cNvPr id="170" name="Google Shape;170;p26"/>
          <p:cNvCxnSpPr>
            <a:stCxn id="164" idx="3"/>
            <a:endCxn id="168" idx="2"/>
          </p:cNvCxnSpPr>
          <p:nvPr/>
        </p:nvCxnSpPr>
        <p:spPr>
          <a:xfrm flipH="1" rot="10800000">
            <a:off x="3998150" y="3649775"/>
            <a:ext cx="553200" cy="231300"/>
          </a:xfrm>
          <a:prstGeom prst="straightConnector1">
            <a:avLst/>
          </a:prstGeom>
          <a:noFill/>
          <a:ln cap="flat" cmpd="sng" w="19050">
            <a:solidFill>
              <a:srgbClr val="000000"/>
            </a:solidFill>
            <a:prstDash val="solid"/>
            <a:round/>
            <a:headEnd len="med" w="med" type="none"/>
            <a:tailEnd len="med" w="med" type="none"/>
          </a:ln>
        </p:spPr>
      </p:cxnSp>
      <p:cxnSp>
        <p:nvCxnSpPr>
          <p:cNvPr id="171" name="Google Shape;171;p26"/>
          <p:cNvCxnSpPr>
            <a:stCxn id="164" idx="3"/>
            <a:endCxn id="169" idx="2"/>
          </p:cNvCxnSpPr>
          <p:nvPr/>
        </p:nvCxnSpPr>
        <p:spPr>
          <a:xfrm>
            <a:off x="3998150" y="3881075"/>
            <a:ext cx="553200" cy="225900"/>
          </a:xfrm>
          <a:prstGeom prst="straightConnector1">
            <a:avLst/>
          </a:prstGeom>
          <a:noFill/>
          <a:ln cap="flat" cmpd="sng" w="19050">
            <a:solidFill>
              <a:srgbClr val="000000"/>
            </a:solidFill>
            <a:prstDash val="solid"/>
            <a:round/>
            <a:headEnd len="med" w="med" type="none"/>
            <a:tailEnd len="med" w="med" type="none"/>
          </a:ln>
        </p:spPr>
      </p:cxnSp>
      <p:sp>
        <p:nvSpPr>
          <p:cNvPr id="172" name="Google Shape;172;p26"/>
          <p:cNvSpPr/>
          <p:nvPr/>
        </p:nvSpPr>
        <p:spPr>
          <a:xfrm>
            <a:off x="4551338" y="44977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cxnSp>
        <p:nvCxnSpPr>
          <p:cNvPr id="173" name="Google Shape;173;p26"/>
          <p:cNvCxnSpPr>
            <a:stCxn id="165" idx="3"/>
            <a:endCxn id="172" idx="2"/>
          </p:cNvCxnSpPr>
          <p:nvPr/>
        </p:nvCxnSpPr>
        <p:spPr>
          <a:xfrm flipH="1" rot="10800000">
            <a:off x="3998150" y="4640375"/>
            <a:ext cx="553200" cy="2700"/>
          </a:xfrm>
          <a:prstGeom prst="straightConnector1">
            <a:avLst/>
          </a:prstGeom>
          <a:noFill/>
          <a:ln cap="flat" cmpd="sng" w="19050">
            <a:solidFill>
              <a:srgbClr val="000000"/>
            </a:solidFill>
            <a:prstDash val="solid"/>
            <a:round/>
            <a:headEnd len="med" w="med" type="none"/>
            <a:tailEnd len="med" w="med" type="none"/>
          </a:ln>
        </p:spPr>
      </p:cxnSp>
      <p:sp>
        <p:nvSpPr>
          <p:cNvPr id="174" name="Google Shape;174;p26"/>
          <p:cNvSpPr txBox="1"/>
          <p:nvPr/>
        </p:nvSpPr>
        <p:spPr>
          <a:xfrm>
            <a:off x="2749825" y="4060575"/>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0</a:t>
            </a:r>
            <a:endParaRPr/>
          </a:p>
        </p:txBody>
      </p:sp>
      <p:sp>
        <p:nvSpPr>
          <p:cNvPr id="175" name="Google Shape;175;p26"/>
          <p:cNvSpPr txBox="1"/>
          <p:nvPr/>
        </p:nvSpPr>
        <p:spPr>
          <a:xfrm>
            <a:off x="3174925" y="3979000"/>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1</a:t>
            </a:r>
            <a:endParaRPr/>
          </a:p>
        </p:txBody>
      </p:sp>
      <p:sp>
        <p:nvSpPr>
          <p:cNvPr id="176" name="Google Shape;176;p26"/>
          <p:cNvSpPr txBox="1"/>
          <p:nvPr/>
        </p:nvSpPr>
        <p:spPr>
          <a:xfrm>
            <a:off x="3174925" y="4306850"/>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2</a:t>
            </a:r>
            <a:endParaRPr/>
          </a:p>
        </p:txBody>
      </p:sp>
      <p:graphicFrame>
        <p:nvGraphicFramePr>
          <p:cNvPr id="177" name="Google Shape;177;p26"/>
          <p:cNvGraphicFramePr/>
          <p:nvPr/>
        </p:nvGraphicFramePr>
        <p:xfrm>
          <a:off x="6056757" y="3449050"/>
          <a:ext cx="3000000" cy="3000000"/>
        </p:xfrm>
        <a:graphic>
          <a:graphicData uri="http://schemas.openxmlformats.org/drawingml/2006/table">
            <a:tbl>
              <a:tblPr>
                <a:noFill/>
                <a:tableStyleId>{E43C0DB3-A16B-4310-B7AB-6BCD390F8AB1}</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18275" marB="18275" marR="0" marL="0" anchor="ct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5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Forwarding Hardware</a:t>
            </a:r>
            <a:endParaRPr/>
          </a:p>
        </p:txBody>
      </p:sp>
      <p:sp>
        <p:nvSpPr>
          <p:cNvPr id="1022" name="Google Shape;1022;p5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Main challenge: </a:t>
            </a:r>
            <a:r>
              <a:rPr i="1" lang="en"/>
              <a:t>Speed</a:t>
            </a:r>
            <a:r>
              <a:rPr lang="en"/>
              <a:t>.</a:t>
            </a:r>
            <a:endParaRPr/>
          </a:p>
          <a:p>
            <a:pPr indent="-342900" lvl="0" marL="457200" rtl="0" algn="l">
              <a:spcBef>
                <a:spcPts val="600"/>
              </a:spcBef>
              <a:spcAft>
                <a:spcPts val="0"/>
              </a:spcAft>
              <a:buSzPts val="1800"/>
              <a:buChar char="●"/>
            </a:pPr>
            <a:r>
              <a:rPr lang="en"/>
              <a:t>We have to forward one packet every few nanoseconds.</a:t>
            </a:r>
            <a:endParaRPr/>
          </a:p>
          <a:p>
            <a:pPr indent="-342900" lvl="0" marL="457200" rtl="0" algn="l">
              <a:spcBef>
                <a:spcPts val="0"/>
              </a:spcBef>
              <a:spcAft>
                <a:spcPts val="0"/>
              </a:spcAft>
              <a:buSzPts val="1800"/>
              <a:buChar char="●"/>
            </a:pPr>
            <a:r>
              <a:rPr lang="en"/>
              <a:t>One chip is handling packets from many ports.</a:t>
            </a:r>
            <a:endParaRPr/>
          </a:p>
          <a:p>
            <a:pPr indent="-342900" lvl="0" marL="457200" rtl="0" algn="l">
              <a:spcBef>
                <a:spcPts val="0"/>
              </a:spcBef>
              <a:spcAft>
                <a:spcPts val="0"/>
              </a:spcAft>
              <a:buSzPts val="1800"/>
              <a:buChar char="●"/>
            </a:pPr>
            <a:r>
              <a:rPr lang="en"/>
              <a:t>We have to do multiple </a:t>
            </a:r>
            <a:r>
              <a:rPr lang="en"/>
              <a:t>operations</a:t>
            </a:r>
            <a:r>
              <a:rPr lang="en"/>
              <a:t> to forward a packet.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Network processors are specialized to perform forwarding quickly.</a:t>
            </a:r>
            <a:endParaRPr/>
          </a:p>
          <a:p>
            <a:pPr indent="-342900" lvl="0" marL="457200" rtl="0" algn="l">
              <a:spcBef>
                <a:spcPts val="600"/>
              </a:spcBef>
              <a:spcAft>
                <a:spcPts val="0"/>
              </a:spcAft>
              <a:buSzPts val="1800"/>
              <a:buChar char="●"/>
            </a:pPr>
            <a:r>
              <a:rPr lang="en"/>
              <a:t>Trade-off: The chip has limited functions. Can't run an arbitrary C program on it.</a:t>
            </a:r>
            <a:endParaRPr/>
          </a:p>
          <a:p>
            <a:pPr indent="-342900" lvl="0" marL="457200" rtl="0" algn="l">
              <a:spcBef>
                <a:spcPts val="0"/>
              </a:spcBef>
              <a:spcAft>
                <a:spcPts val="0"/>
              </a:spcAft>
              <a:buSzPts val="1800"/>
              <a:buChar char="●"/>
            </a:pPr>
            <a:r>
              <a:rPr lang="en"/>
              <a:t>Any special processing can be punted to the controller.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Scaling Forwarding Hardware</a:t>
            </a:r>
            <a:endParaRPr/>
          </a:p>
        </p:txBody>
      </p:sp>
      <p:sp>
        <p:nvSpPr>
          <p:cNvPr id="1028" name="Google Shape;1028;p54"/>
          <p:cNvSpPr txBox="1"/>
          <p:nvPr>
            <p:ph idx="1" type="body"/>
          </p:nvPr>
        </p:nvSpPr>
        <p:spPr>
          <a:xfrm>
            <a:off x="107050" y="402200"/>
            <a:ext cx="8909700" cy="2961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hard is it to implement operations in hardware?</a:t>
            </a:r>
            <a:endParaRPr/>
          </a:p>
          <a:p>
            <a:pPr indent="-342900" lvl="0" marL="457200" rtl="0" algn="l">
              <a:spcBef>
                <a:spcPts val="600"/>
              </a:spcBef>
              <a:spcAft>
                <a:spcPts val="0"/>
              </a:spcAft>
              <a:buSzPts val="1800"/>
              <a:buChar char="●"/>
            </a:pPr>
            <a:r>
              <a:rPr lang="en"/>
              <a:t>Parse: Easy. Read specific bits of the packet.</a:t>
            </a:r>
            <a:endParaRPr/>
          </a:p>
          <a:p>
            <a:pPr indent="-342900" lvl="0" marL="457200" rtl="0" algn="l">
              <a:spcBef>
                <a:spcPts val="0"/>
              </a:spcBef>
              <a:spcAft>
                <a:spcPts val="0"/>
              </a:spcAft>
              <a:buSzPts val="1800"/>
              <a:buChar char="●"/>
            </a:pPr>
            <a:r>
              <a:rPr lang="en"/>
              <a:t>Lookup: ???</a:t>
            </a:r>
            <a:endParaRPr/>
          </a:p>
          <a:p>
            <a:pPr indent="-342900" lvl="0" marL="457200" rtl="0" algn="l">
              <a:spcBef>
                <a:spcPts val="0"/>
              </a:spcBef>
              <a:spcAft>
                <a:spcPts val="0"/>
              </a:spcAft>
              <a:buSzPts val="1800"/>
              <a:buChar char="●"/>
            </a:pPr>
            <a:r>
              <a:rPr lang="en"/>
              <a:t>Actions:</a:t>
            </a:r>
            <a:endParaRPr/>
          </a:p>
          <a:p>
            <a:pPr indent="-342900" lvl="1" marL="914400" rtl="0" algn="l">
              <a:spcBef>
                <a:spcPts val="0"/>
              </a:spcBef>
              <a:spcAft>
                <a:spcPts val="0"/>
              </a:spcAft>
              <a:buSzPts val="1800"/>
              <a:buChar char="○"/>
            </a:pPr>
            <a:r>
              <a:rPr lang="en"/>
              <a:t>Some are easy: Update checksum, decrement TTL.</a:t>
            </a:r>
            <a:endParaRPr/>
          </a:p>
          <a:p>
            <a:pPr indent="-342900" lvl="1" marL="914400" rtl="0" algn="l">
              <a:spcBef>
                <a:spcPts val="0"/>
              </a:spcBef>
              <a:spcAft>
                <a:spcPts val="0"/>
              </a:spcAft>
              <a:buSzPts val="1800"/>
              <a:buChar char="○"/>
            </a:pPr>
            <a:r>
              <a:rPr lang="en"/>
              <a:t>Some are harder: Special options, fragment packet if it's too big.</a:t>
            </a:r>
            <a:endParaRPr/>
          </a:p>
          <a:p>
            <a:pPr indent="-342900" lvl="1" marL="914400" rtl="0" algn="l">
              <a:spcBef>
                <a:spcPts val="0"/>
              </a:spcBef>
              <a:spcAft>
                <a:spcPts val="0"/>
              </a:spcAft>
              <a:buSzPts val="1800"/>
              <a:buChar char="○"/>
            </a:pPr>
            <a:r>
              <a:rPr lang="en"/>
              <a:t>The Internet avoids using the harder ones. They usually require punting.</a:t>
            </a:r>
            <a:endParaRPr/>
          </a:p>
          <a:p>
            <a:pPr indent="-342900" lvl="0" marL="457200" rtl="0" algn="l">
              <a:spcBef>
                <a:spcPts val="0"/>
              </a:spcBef>
              <a:spcAft>
                <a:spcPts val="0"/>
              </a:spcAft>
              <a:buSzPts val="1800"/>
              <a:buChar char="●"/>
            </a:pPr>
            <a:r>
              <a:rPr lang="en"/>
              <a:t>Fabric interconnect: Dedicated chip with limited features ensures speed.</a:t>
            </a:r>
            <a:endParaRPr/>
          </a:p>
        </p:txBody>
      </p:sp>
      <p:sp>
        <p:nvSpPr>
          <p:cNvPr id="1029" name="Google Shape;1029;p54"/>
          <p:cNvSpPr/>
          <p:nvPr/>
        </p:nvSpPr>
        <p:spPr>
          <a:xfrm>
            <a:off x="506213" y="3795300"/>
            <a:ext cx="18783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0" name="Google Shape;1030;p54"/>
          <p:cNvSpPr/>
          <p:nvPr/>
        </p:nvSpPr>
        <p:spPr>
          <a:xfrm>
            <a:off x="756438" y="3935850"/>
            <a:ext cx="6351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1031" name="Google Shape;1031;p54"/>
          <p:cNvSpPr/>
          <p:nvPr/>
        </p:nvSpPr>
        <p:spPr>
          <a:xfrm>
            <a:off x="1670838" y="3935850"/>
            <a:ext cx="6351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1032" name="Google Shape;1032;p54"/>
          <p:cNvSpPr/>
          <p:nvPr/>
        </p:nvSpPr>
        <p:spPr>
          <a:xfrm>
            <a:off x="2538909" y="3795300"/>
            <a:ext cx="33072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3" name="Google Shape;1033;p54"/>
          <p:cNvSpPr/>
          <p:nvPr/>
        </p:nvSpPr>
        <p:spPr>
          <a:xfrm>
            <a:off x="27533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1034" name="Google Shape;1034;p54"/>
          <p:cNvSpPr/>
          <p:nvPr/>
        </p:nvSpPr>
        <p:spPr>
          <a:xfrm>
            <a:off x="38129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1035" name="Google Shape;1035;p54"/>
          <p:cNvSpPr/>
          <p:nvPr/>
        </p:nvSpPr>
        <p:spPr>
          <a:xfrm>
            <a:off x="49487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1036" name="Google Shape;1036;p54"/>
          <p:cNvSpPr/>
          <p:nvPr/>
        </p:nvSpPr>
        <p:spPr>
          <a:xfrm>
            <a:off x="6072438" y="3795300"/>
            <a:ext cx="13434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1037" name="Google Shape;1037;p54"/>
          <p:cNvCxnSpPr>
            <a:stCxn id="1036" idx="3"/>
          </p:cNvCxnSpPr>
          <p:nvPr/>
        </p:nvCxnSpPr>
        <p:spPr>
          <a:xfrm flipH="1" rot="10800000">
            <a:off x="7415838"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54"/>
          <p:cNvCxnSpPr>
            <a:stCxn id="1036" idx="3"/>
          </p:cNvCxnSpPr>
          <p:nvPr/>
        </p:nvCxnSpPr>
        <p:spPr>
          <a:xfrm flipH="1" rot="10800000">
            <a:off x="7415838"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54"/>
          <p:cNvCxnSpPr>
            <a:stCxn id="1036" idx="3"/>
          </p:cNvCxnSpPr>
          <p:nvPr/>
        </p:nvCxnSpPr>
        <p:spPr>
          <a:xfrm>
            <a:off x="7415838"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54"/>
          <p:cNvCxnSpPr>
            <a:stCxn id="1036" idx="3"/>
          </p:cNvCxnSpPr>
          <p:nvPr/>
        </p:nvCxnSpPr>
        <p:spPr>
          <a:xfrm>
            <a:off x="7415838"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1041" name="Google Shape;1041;p54"/>
          <p:cNvSpPr txBox="1"/>
          <p:nvPr/>
        </p:nvSpPr>
        <p:spPr>
          <a:xfrm>
            <a:off x="805463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1042" name="Google Shape;1042;p54"/>
          <p:cNvSpPr txBox="1"/>
          <p:nvPr/>
        </p:nvSpPr>
        <p:spPr>
          <a:xfrm>
            <a:off x="1077588"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1043" name="Google Shape;1043;p54"/>
          <p:cNvSpPr txBox="1"/>
          <p:nvPr/>
        </p:nvSpPr>
        <p:spPr>
          <a:xfrm>
            <a:off x="35567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1044" name="Google Shape;1044;p54"/>
          <p:cNvSpPr txBox="1"/>
          <p:nvPr/>
        </p:nvSpPr>
        <p:spPr>
          <a:xfrm>
            <a:off x="621748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1045" name="Google Shape;1045;p54"/>
          <p:cNvCxnSpPr>
            <a:endCxn id="1030" idx="1"/>
          </p:cNvCxnSpPr>
          <p:nvPr/>
        </p:nvCxnSpPr>
        <p:spPr>
          <a:xfrm>
            <a:off x="340038"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1046" name="Google Shape;1046;p54"/>
          <p:cNvCxnSpPr>
            <a:stCxn id="1030" idx="3"/>
            <a:endCxn id="1031" idx="1"/>
          </p:cNvCxnSpPr>
          <p:nvPr/>
        </p:nvCxnSpPr>
        <p:spPr>
          <a:xfrm>
            <a:off x="1391538" y="4132650"/>
            <a:ext cx="279300" cy="0"/>
          </a:xfrm>
          <a:prstGeom prst="straightConnector1">
            <a:avLst/>
          </a:prstGeom>
          <a:noFill/>
          <a:ln cap="flat" cmpd="sng" w="19050">
            <a:solidFill>
              <a:srgbClr val="000000"/>
            </a:solidFill>
            <a:prstDash val="solid"/>
            <a:round/>
            <a:headEnd len="med" w="med" type="none"/>
            <a:tailEnd len="med" w="med" type="triangle"/>
          </a:ln>
        </p:spPr>
      </p:cxnSp>
      <p:cxnSp>
        <p:nvCxnSpPr>
          <p:cNvPr id="1047" name="Google Shape;1047;p54"/>
          <p:cNvCxnSpPr>
            <a:stCxn id="1031" idx="3"/>
            <a:endCxn id="1033" idx="1"/>
          </p:cNvCxnSpPr>
          <p:nvPr/>
        </p:nvCxnSpPr>
        <p:spPr>
          <a:xfrm>
            <a:off x="2305938" y="4132650"/>
            <a:ext cx="447600" cy="0"/>
          </a:xfrm>
          <a:prstGeom prst="straightConnector1">
            <a:avLst/>
          </a:prstGeom>
          <a:noFill/>
          <a:ln cap="flat" cmpd="sng" w="19050">
            <a:solidFill>
              <a:srgbClr val="000000"/>
            </a:solidFill>
            <a:prstDash val="solid"/>
            <a:round/>
            <a:headEnd len="med" w="med" type="none"/>
            <a:tailEnd len="med" w="med" type="triangle"/>
          </a:ln>
        </p:spPr>
      </p:cxnSp>
      <p:cxnSp>
        <p:nvCxnSpPr>
          <p:cNvPr id="1048" name="Google Shape;1048;p54"/>
          <p:cNvCxnSpPr>
            <a:stCxn id="1033" idx="3"/>
            <a:endCxn id="1034" idx="1"/>
          </p:cNvCxnSpPr>
          <p:nvPr/>
        </p:nvCxnSpPr>
        <p:spPr>
          <a:xfrm>
            <a:off x="3584388" y="4132650"/>
            <a:ext cx="228600" cy="0"/>
          </a:xfrm>
          <a:prstGeom prst="straightConnector1">
            <a:avLst/>
          </a:prstGeom>
          <a:noFill/>
          <a:ln cap="flat" cmpd="sng" w="19050">
            <a:solidFill>
              <a:srgbClr val="000000"/>
            </a:solidFill>
            <a:prstDash val="solid"/>
            <a:round/>
            <a:headEnd len="med" w="med" type="none"/>
            <a:tailEnd len="med" w="med" type="triangle"/>
          </a:ln>
        </p:spPr>
      </p:cxnSp>
      <p:cxnSp>
        <p:nvCxnSpPr>
          <p:cNvPr id="1049" name="Google Shape;1049;p54"/>
          <p:cNvCxnSpPr>
            <a:stCxn id="1034" idx="3"/>
            <a:endCxn id="1035" idx="1"/>
          </p:cNvCxnSpPr>
          <p:nvPr/>
        </p:nvCxnSpPr>
        <p:spPr>
          <a:xfrm>
            <a:off x="4643988" y="4132650"/>
            <a:ext cx="304800" cy="0"/>
          </a:xfrm>
          <a:prstGeom prst="straightConnector1">
            <a:avLst/>
          </a:prstGeom>
          <a:noFill/>
          <a:ln cap="flat" cmpd="sng" w="19050">
            <a:solidFill>
              <a:srgbClr val="000000"/>
            </a:solidFill>
            <a:prstDash val="solid"/>
            <a:round/>
            <a:headEnd len="med" w="med" type="none"/>
            <a:tailEnd len="med" w="med" type="triangle"/>
          </a:ln>
        </p:spPr>
      </p:cxnSp>
      <p:cxnSp>
        <p:nvCxnSpPr>
          <p:cNvPr id="1050" name="Google Shape;1050;p54"/>
          <p:cNvCxnSpPr>
            <a:stCxn id="1035" idx="3"/>
            <a:endCxn id="1036" idx="1"/>
          </p:cNvCxnSpPr>
          <p:nvPr/>
        </p:nvCxnSpPr>
        <p:spPr>
          <a:xfrm>
            <a:off x="5779788" y="4132650"/>
            <a:ext cx="292800" cy="0"/>
          </a:xfrm>
          <a:prstGeom prst="straightConnector1">
            <a:avLst/>
          </a:prstGeom>
          <a:noFill/>
          <a:ln cap="flat" cmpd="sng" w="19050">
            <a:solidFill>
              <a:srgbClr val="000000"/>
            </a:solidFill>
            <a:prstDash val="solid"/>
            <a:round/>
            <a:headEnd len="med" w="med" type="none"/>
            <a:tailEnd len="med" w="med" type="triangle"/>
          </a:ln>
        </p:spPr>
      </p:cxnSp>
      <p:cxnSp>
        <p:nvCxnSpPr>
          <p:cNvPr id="1051" name="Google Shape;1051;p54"/>
          <p:cNvCxnSpPr/>
          <p:nvPr/>
        </p:nvCxnSpPr>
        <p:spPr>
          <a:xfrm rot="10800000">
            <a:off x="1975200" y="1410450"/>
            <a:ext cx="563700" cy="0"/>
          </a:xfrm>
          <a:prstGeom prst="straightConnector1">
            <a:avLst/>
          </a:prstGeom>
          <a:noFill/>
          <a:ln cap="flat" cmpd="sng" w="19050">
            <a:solidFill>
              <a:schemeClr val="accent2"/>
            </a:solidFill>
            <a:prstDash val="solid"/>
            <a:round/>
            <a:headEnd len="med" w="med" type="none"/>
            <a:tailEnd len="med" w="med" type="triangle"/>
          </a:ln>
        </p:spPr>
      </p:cxnSp>
      <p:sp>
        <p:nvSpPr>
          <p:cNvPr id="1052" name="Google Shape;1052;p54"/>
          <p:cNvSpPr txBox="1"/>
          <p:nvPr/>
        </p:nvSpPr>
        <p:spPr>
          <a:xfrm>
            <a:off x="2615100" y="1302750"/>
            <a:ext cx="3090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Doing efficient lookup is our challenge!</a:t>
            </a:r>
            <a:endParaRPr>
              <a:solidFill>
                <a:schemeClr val="accen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5"/>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Efficient Forwarding with Tries</a:t>
            </a:r>
            <a:endParaRPr b="1">
              <a:solidFill>
                <a:schemeClr val="accent3"/>
              </a:solidFill>
              <a:latin typeface="Roboto"/>
              <a:ea typeface="Roboto"/>
              <a:cs typeface="Roboto"/>
              <a:sym typeface="Roboto"/>
            </a:endParaRPr>
          </a:p>
        </p:txBody>
      </p:sp>
      <p:sp>
        <p:nvSpPr>
          <p:cNvPr id="1058" name="Google Shape;1058;p5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Forwarding with Tries</a:t>
            </a:r>
            <a:endParaRPr/>
          </a:p>
        </p:txBody>
      </p:sp>
      <p:sp>
        <p:nvSpPr>
          <p:cNvPr id="1059" name="Google Shape;1059;p5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Spring 2026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Forwarding</a:t>
            </a:r>
            <a:endParaRPr/>
          </a:p>
        </p:txBody>
      </p:sp>
      <p:sp>
        <p:nvSpPr>
          <p:cNvPr id="1065" name="Google Shape;1065;p56"/>
          <p:cNvSpPr txBox="1"/>
          <p:nvPr>
            <p:ph idx="1" type="body"/>
          </p:nvPr>
        </p:nvSpPr>
        <p:spPr>
          <a:xfrm>
            <a:off x="107050" y="402200"/>
            <a:ext cx="62241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forwarding table is a map (key-value pairs).</a:t>
            </a:r>
            <a:endParaRPr/>
          </a:p>
          <a:p>
            <a:pPr indent="0" lvl="0" marL="0" rtl="0" algn="l">
              <a:spcBef>
                <a:spcPts val="600"/>
              </a:spcBef>
              <a:spcAft>
                <a:spcPts val="0"/>
              </a:spcAft>
              <a:buNone/>
            </a:pPr>
            <a:r>
              <a:rPr lang="en"/>
              <a:t>How do we do fast lookups?</a:t>
            </a:r>
            <a:endParaRPr/>
          </a:p>
          <a:p>
            <a:pPr indent="0" lvl="0" marL="0" rtl="0" algn="l">
              <a:spcBef>
                <a:spcPts val="600"/>
              </a:spcBef>
              <a:spcAft>
                <a:spcPts val="0"/>
              </a:spcAft>
              <a:buNone/>
            </a:pPr>
            <a:r>
              <a:rPr lang="en"/>
              <a:t>Challenges:</a:t>
            </a:r>
            <a:endParaRPr/>
          </a:p>
          <a:p>
            <a:pPr indent="-342900" lvl="0" marL="457200" rtl="0" algn="l">
              <a:spcBef>
                <a:spcPts val="600"/>
              </a:spcBef>
              <a:spcAft>
                <a:spcPts val="0"/>
              </a:spcAft>
              <a:buSzPts val="1800"/>
              <a:buChar char="●"/>
            </a:pPr>
            <a:r>
              <a:rPr lang="en"/>
              <a:t>Entries can contain a range of addresses, not just one.</a:t>
            </a:r>
            <a:endParaRPr/>
          </a:p>
          <a:p>
            <a:pPr indent="-342900" lvl="0" marL="457200" rtl="0" algn="l">
              <a:spcBef>
                <a:spcPts val="0"/>
              </a:spcBef>
              <a:spcAft>
                <a:spcPts val="0"/>
              </a:spcAft>
              <a:buSzPts val="1800"/>
              <a:buChar char="●"/>
            </a:pPr>
            <a:r>
              <a:rPr lang="en"/>
              <a:t>Ranges might overlap. A destination can match multiple entries.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Naive solution: Write out the whole range.</a:t>
            </a:r>
            <a:endParaRPr/>
          </a:p>
          <a:p>
            <a:pPr indent="-342900" lvl="0" marL="457200" rtl="0" algn="l">
              <a:spcBef>
                <a:spcPts val="600"/>
              </a:spcBef>
              <a:spcAft>
                <a:spcPts val="0"/>
              </a:spcAft>
              <a:buSzPts val="1800"/>
              <a:buChar char="●"/>
            </a:pPr>
            <a:r>
              <a:rPr lang="en"/>
              <a:t>Table gets really big.</a:t>
            </a:r>
            <a:endParaRPr/>
          </a:p>
          <a:p>
            <a:pPr indent="-342900" lvl="0" marL="457200" rtl="0" algn="l">
              <a:spcBef>
                <a:spcPts val="0"/>
              </a:spcBef>
              <a:spcAft>
                <a:spcPts val="0"/>
              </a:spcAft>
              <a:buSzPts val="1800"/>
              <a:buChar char="●"/>
            </a:pPr>
            <a:r>
              <a:rPr lang="en"/>
              <a:t>If a route changes, we have to update tons of entries.</a:t>
            </a:r>
            <a:endParaRPr/>
          </a:p>
          <a:p>
            <a:pPr indent="-342900" lvl="0" marL="457200" rtl="0" algn="l">
              <a:spcBef>
                <a:spcPts val="0"/>
              </a:spcBef>
              <a:spcAft>
                <a:spcPts val="0"/>
              </a:spcAft>
              <a:buSzPts val="1800"/>
              <a:buChar char="●"/>
            </a:pPr>
            <a:r>
              <a:rPr lang="en"/>
              <a:t>We need </a:t>
            </a:r>
            <a:r>
              <a:rPr lang="en"/>
              <a:t>something</a:t>
            </a:r>
            <a:r>
              <a:rPr lang="en"/>
              <a:t> smarter.</a:t>
            </a:r>
            <a:endParaRPr/>
          </a:p>
        </p:txBody>
      </p:sp>
      <p:graphicFrame>
        <p:nvGraphicFramePr>
          <p:cNvPr id="1066" name="Google Shape;1066;p56"/>
          <p:cNvGraphicFramePr/>
          <p:nvPr/>
        </p:nvGraphicFramePr>
        <p:xfrm>
          <a:off x="6776007" y="649850"/>
          <a:ext cx="3000000" cy="3000000"/>
        </p:xfrm>
        <a:graphic>
          <a:graphicData uri="http://schemas.openxmlformats.org/drawingml/2006/table">
            <a:tbl>
              <a:tblPr>
                <a:noFill/>
                <a:tableStyleId>{E43C0DB3-A16B-4310-B7AB-6BCD390F8AB1}</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2.1.1.0/24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bl>
          </a:graphicData>
        </a:graphic>
      </p:graphicFrame>
      <p:graphicFrame>
        <p:nvGraphicFramePr>
          <p:cNvPr id="1067" name="Google Shape;1067;p56"/>
          <p:cNvGraphicFramePr/>
          <p:nvPr/>
        </p:nvGraphicFramePr>
        <p:xfrm>
          <a:off x="6776007" y="1832525"/>
          <a:ext cx="3000000" cy="3000000"/>
        </p:xfrm>
        <a:graphic>
          <a:graphicData uri="http://schemas.openxmlformats.org/drawingml/2006/table">
            <a:tbl>
              <a:tblPr>
                <a:noFill/>
                <a:tableStyleId>{E43C0DB3-A16B-4310-B7AB-6BCD390F8AB1}</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2.1.1.0</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2.1.1.1</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2.1.1.3</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2.1.1.252</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2.1.1.253</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2.1.1.255</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bl>
          </a:graphicData>
        </a:graphic>
      </p:graphicFrame>
      <p:cxnSp>
        <p:nvCxnSpPr>
          <p:cNvPr id="1068" name="Google Shape;1068;p56"/>
          <p:cNvCxnSpPr/>
          <p:nvPr/>
        </p:nvCxnSpPr>
        <p:spPr>
          <a:xfrm>
            <a:off x="7763025" y="1341850"/>
            <a:ext cx="0" cy="4887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Longest Prefix Match</a:t>
            </a:r>
            <a:endParaRPr/>
          </a:p>
        </p:txBody>
      </p:sp>
      <p:sp>
        <p:nvSpPr>
          <p:cNvPr id="1074" name="Google Shape;1074;p57"/>
          <p:cNvSpPr txBox="1"/>
          <p:nvPr>
            <p:ph idx="1" type="body"/>
          </p:nvPr>
        </p:nvSpPr>
        <p:spPr>
          <a:xfrm>
            <a:off x="107050" y="402200"/>
            <a:ext cx="8909700" cy="162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want a fast implementation of </a:t>
            </a:r>
            <a:r>
              <a:rPr b="1" lang="en"/>
              <a:t>longest prefix match</a:t>
            </a:r>
            <a:r>
              <a:rPr lang="en"/>
              <a:t>.</a:t>
            </a:r>
            <a:endParaRPr/>
          </a:p>
          <a:p>
            <a:pPr indent="-342900" lvl="0" marL="457200" rtl="0" algn="l">
              <a:spcBef>
                <a:spcPts val="600"/>
              </a:spcBef>
              <a:spcAft>
                <a:spcPts val="0"/>
              </a:spcAft>
              <a:buSzPts val="1800"/>
              <a:buChar char="●"/>
            </a:pPr>
            <a:r>
              <a:rPr lang="en"/>
              <a:t>If the address matches multiple prefixes, take the most specific (longest) match.</a:t>
            </a:r>
            <a:endParaRPr/>
          </a:p>
          <a:p>
            <a:pPr indent="-342900" lvl="0" marL="457200" rtl="0" algn="l">
              <a:spcBef>
                <a:spcPts val="0"/>
              </a:spcBef>
              <a:spcAft>
                <a:spcPts val="0"/>
              </a:spcAft>
              <a:buSzPts val="1800"/>
              <a:buChar char="●"/>
            </a:pPr>
            <a:r>
              <a:rPr lang="en"/>
              <a:t>If the address matches no prefixes, take the default route.</a:t>
            </a:r>
            <a:endParaRPr/>
          </a:p>
          <a:p>
            <a:pPr indent="-342900" lvl="0" marL="457200" rtl="0" algn="l">
              <a:spcBef>
                <a:spcPts val="0"/>
              </a:spcBef>
              <a:spcAft>
                <a:spcPts val="0"/>
              </a:spcAft>
              <a:buSzPts val="1800"/>
              <a:buChar char="●"/>
            </a:pPr>
            <a:r>
              <a:rPr lang="en"/>
              <a:t>If there's no default route, drop the packet.</a:t>
            </a:r>
            <a:endParaRPr/>
          </a:p>
        </p:txBody>
      </p:sp>
      <p:graphicFrame>
        <p:nvGraphicFramePr>
          <p:cNvPr id="1075" name="Google Shape;1075;p57"/>
          <p:cNvGraphicFramePr/>
          <p:nvPr/>
        </p:nvGraphicFramePr>
        <p:xfrm>
          <a:off x="3181832" y="2466775"/>
          <a:ext cx="3000000" cy="3000000"/>
        </p:xfrm>
        <a:graphic>
          <a:graphicData uri="http://schemas.openxmlformats.org/drawingml/2006/table">
            <a:tbl>
              <a:tblPr>
                <a:noFill/>
                <a:tableStyleId>{E43C0DB3-A16B-4310-B7AB-6BCD390F8AB1}</a:tableStyleId>
              </a:tblPr>
              <a:tblGrid>
                <a:gridCol w="4656400"/>
                <a:gridCol w="675450"/>
              </a:tblGrid>
              <a:tr h="121925">
                <a:tc gridSpan="2">
                  <a:txBody>
                    <a:bodyPr/>
                    <a:lstStyle/>
                    <a:p>
                      <a:pPr indent="0" lvl="0" marL="0" rtl="0" algn="ctr">
                        <a:spcBef>
                          <a:spcPts val="0"/>
                        </a:spcBef>
                        <a:spcAft>
                          <a:spcPts val="0"/>
                        </a:spcAft>
                        <a:buNone/>
                      </a:pPr>
                      <a:r>
                        <a:rPr lang="en" sz="1600">
                          <a:latin typeface="Roboto"/>
                          <a:ea typeface="Roboto"/>
                          <a:cs typeface="Roboto"/>
                          <a:sym typeface="Roboto"/>
                        </a:rPr>
                        <a:t>R2's Table</a:t>
                      </a:r>
                      <a:endParaRPr sz="1600">
                        <a:latin typeface="Roboto"/>
                        <a:ea typeface="Roboto"/>
                        <a:cs typeface="Roboto"/>
                        <a:sym typeface="Roboto"/>
                      </a:endParaRPr>
                    </a:p>
                  </a:txBody>
                  <a:tcPr marT="45700" marB="45700" marR="0" marL="0" anchor="ctr"/>
                </a:tc>
                <a:tc hMerge="1"/>
              </a:tr>
              <a:tr h="121925">
                <a:tc>
                  <a:txBody>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Port</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a:t>
                      </a:r>
                      <a:r>
                        <a:rPr lang="en" sz="1600">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solidFill>
                      <a:srgbClr val="D9EAD3"/>
                    </a:solidFill>
                  </a:tcPr>
                </a:tc>
                <a:tc>
                  <a:txBody>
                    <a:bodyPr/>
                    <a:lstStyle/>
                    <a:p>
                      <a:pPr indent="0" lvl="0" marL="0" rtl="0" algn="ctr">
                        <a:spcBef>
                          <a:spcPts val="0"/>
                        </a:spcBef>
                        <a:spcAft>
                          <a:spcPts val="0"/>
                        </a:spcAft>
                        <a:buNone/>
                      </a:pPr>
                      <a:r>
                        <a:rPr b="1" lang="en" sz="1600">
                          <a:latin typeface="Roboto"/>
                          <a:ea typeface="Roboto"/>
                          <a:cs typeface="Roboto"/>
                          <a:sym typeface="Roboto"/>
                        </a:rPr>
                        <a:t>5</a:t>
                      </a:r>
                      <a:endParaRPr b="1" sz="1600">
                        <a:latin typeface="Roboto"/>
                        <a:ea typeface="Roboto"/>
                        <a:cs typeface="Roboto"/>
                        <a:sym typeface="Roboto"/>
                      </a:endParaRPr>
                    </a:p>
                  </a:txBody>
                  <a:tcPr marT="45700" marB="45700" marR="0" marL="0" anchor="ctr">
                    <a:solidFill>
                      <a:srgbClr val="D9EAD3"/>
                    </a:solidFill>
                  </a:tcPr>
                </a:tc>
              </a:tr>
              <a:tr h="121925">
                <a:tc>
                  <a:txBody>
                    <a:bodyPr/>
                    <a:lstStyle/>
                    <a:p>
                      <a:pPr indent="0" lvl="0" marL="0" rtl="0" algn="ctr">
                        <a:spcBef>
                          <a:spcPts val="0"/>
                        </a:spcBef>
                        <a:spcAft>
                          <a:spcPts val="0"/>
                        </a:spcAft>
                        <a:buClr>
                          <a:schemeClr val="dk1"/>
                        </a:buClr>
                        <a:buSzPts val="1100"/>
                        <a:buFont typeface="Arial"/>
                        <a:buNone/>
                      </a:pPr>
                      <a:r>
                        <a:rPr lang="en" sz="1600">
                          <a:solidFill>
                            <a:srgbClr val="38761D"/>
                          </a:solidFill>
                          <a:latin typeface="Consolas"/>
                          <a:ea typeface="Consolas"/>
                          <a:cs typeface="Consolas"/>
                          <a:sym typeface="Consolas"/>
                        </a:rPr>
                        <a:t>11101000  01100</a:t>
                      </a: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9</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11101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00  01100101  111.....  ........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7</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111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1...  ......... ........  ........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45700" marB="45700" marR="0" marL="0" anchor="ctr"/>
                </a:tc>
              </a:tr>
            </a:tbl>
          </a:graphicData>
        </a:graphic>
      </p:graphicFrame>
      <p:sp>
        <p:nvSpPr>
          <p:cNvPr id="1076" name="Google Shape;1076;p57"/>
          <p:cNvSpPr txBox="1"/>
          <p:nvPr/>
        </p:nvSpPr>
        <p:spPr>
          <a:xfrm>
            <a:off x="3181825" y="4633000"/>
            <a:ext cx="46563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Clr>
                <a:schemeClr val="dk1"/>
              </a:buClr>
              <a:buSzPts val="1100"/>
              <a:buFont typeface="Arial"/>
              <a:buNone/>
            </a:pPr>
            <a:r>
              <a:rPr lang="en" sz="1600">
                <a:solidFill>
                  <a:srgbClr val="38761D"/>
                </a:solidFill>
                <a:latin typeface="Consolas"/>
                <a:ea typeface="Consolas"/>
                <a:cs typeface="Consolas"/>
                <a:sym typeface="Consolas"/>
              </a:rPr>
              <a:t>11101000  01100101  11101011  11000110</a:t>
            </a:r>
            <a:endParaRPr sz="1600">
              <a:solidFill>
                <a:srgbClr val="38761D"/>
              </a:solidFill>
              <a:latin typeface="Consolas"/>
              <a:ea typeface="Consolas"/>
              <a:cs typeface="Consolas"/>
              <a:sym typeface="Consolas"/>
            </a:endParaRPr>
          </a:p>
        </p:txBody>
      </p:sp>
      <p:sp>
        <p:nvSpPr>
          <p:cNvPr id="1077" name="Google Shape;1077;p57"/>
          <p:cNvSpPr txBox="1"/>
          <p:nvPr/>
        </p:nvSpPr>
        <p:spPr>
          <a:xfrm>
            <a:off x="1861225" y="4633000"/>
            <a:ext cx="12579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p:txBody>
      </p:sp>
      <p:sp>
        <p:nvSpPr>
          <p:cNvPr id="1078" name="Google Shape;1078;p57"/>
          <p:cNvSpPr txBox="1"/>
          <p:nvPr/>
        </p:nvSpPr>
        <p:spPr>
          <a:xfrm>
            <a:off x="630325" y="3198400"/>
            <a:ext cx="2488800" cy="5481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sz="1600">
                <a:latin typeface="Roboto"/>
                <a:ea typeface="Roboto"/>
                <a:cs typeface="Roboto"/>
                <a:sym typeface="Roboto"/>
              </a:rPr>
              <a:t>These two prefixes match. The first one is longer.</a:t>
            </a:r>
            <a:endParaRPr sz="1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5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Longest Prefix Match</a:t>
            </a:r>
            <a:endParaRPr/>
          </a:p>
        </p:txBody>
      </p:sp>
      <p:sp>
        <p:nvSpPr>
          <p:cNvPr id="1084" name="Google Shape;1084;p58"/>
          <p:cNvSpPr txBox="1"/>
          <p:nvPr>
            <p:ph idx="1" type="body"/>
          </p:nvPr>
        </p:nvSpPr>
        <p:spPr>
          <a:xfrm>
            <a:off x="107050" y="402200"/>
            <a:ext cx="8909700" cy="201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Naive longest prefix match implementation:</a:t>
            </a:r>
            <a:endParaRPr/>
          </a:p>
          <a:p>
            <a:pPr indent="-342900" lvl="0" marL="457200" rtl="0" algn="l">
              <a:spcBef>
                <a:spcPts val="600"/>
              </a:spcBef>
              <a:spcAft>
                <a:spcPts val="0"/>
              </a:spcAft>
              <a:buSzPts val="1800"/>
              <a:buChar char="●"/>
            </a:pPr>
            <a:r>
              <a:rPr lang="en"/>
              <a:t>For each prefix, check if it fully matches. If yes, add to list.</a:t>
            </a:r>
            <a:endParaRPr/>
          </a:p>
          <a:p>
            <a:pPr indent="-342900" lvl="0" marL="457200" rtl="0" algn="l">
              <a:spcBef>
                <a:spcPts val="0"/>
              </a:spcBef>
              <a:spcAft>
                <a:spcPts val="0"/>
              </a:spcAft>
              <a:buSzPts val="1800"/>
              <a:buChar char="●"/>
            </a:pPr>
            <a:r>
              <a:rPr lang="en"/>
              <a:t>Pick the </a:t>
            </a:r>
            <a:r>
              <a:rPr lang="en"/>
              <a:t>longest</a:t>
            </a:r>
            <a:r>
              <a:rPr lang="en"/>
              <a:t> prefix in the list.</a:t>
            </a:r>
            <a:endParaRPr/>
          </a:p>
          <a:p>
            <a:pPr indent="-342900" lvl="0" marL="457200" rtl="0" algn="l">
              <a:spcBef>
                <a:spcPts val="0"/>
              </a:spcBef>
              <a:spcAft>
                <a:spcPts val="0"/>
              </a:spcAft>
              <a:buSzPts val="1800"/>
              <a:buChar char="●"/>
            </a:pPr>
            <a:r>
              <a:rPr lang="en"/>
              <a:t>If list is empty, use default route (or drop).</a:t>
            </a:r>
            <a:endParaRPr/>
          </a:p>
          <a:p>
            <a:pPr indent="0" lvl="0" marL="0" rtl="0" algn="l">
              <a:spcBef>
                <a:spcPts val="600"/>
              </a:spcBef>
              <a:spcAft>
                <a:spcPts val="0"/>
              </a:spcAft>
              <a:buNone/>
            </a:pPr>
            <a:r>
              <a:rPr lang="en"/>
              <a:t>Requires</a:t>
            </a:r>
            <a:r>
              <a:rPr lang="en"/>
              <a:t> scanning every entry. </a:t>
            </a:r>
            <a:r>
              <a:rPr lang="en"/>
              <a:t>O</a:t>
            </a:r>
            <a:r>
              <a:rPr lang="en"/>
              <a:t>(</a:t>
            </a:r>
            <a:r>
              <a:rPr i="1" lang="en"/>
              <a:t>N</a:t>
            </a:r>
            <a:r>
              <a:rPr lang="en"/>
              <a:t>) runtime for </a:t>
            </a:r>
            <a:r>
              <a:rPr lang="en"/>
              <a:t>table</a:t>
            </a:r>
            <a:r>
              <a:rPr lang="en"/>
              <a:t> with </a:t>
            </a:r>
            <a:r>
              <a:rPr i="1" lang="en"/>
              <a:t>N</a:t>
            </a:r>
            <a:r>
              <a:rPr lang="en"/>
              <a:t> entries.</a:t>
            </a:r>
            <a:endParaRPr/>
          </a:p>
        </p:txBody>
      </p:sp>
      <p:graphicFrame>
        <p:nvGraphicFramePr>
          <p:cNvPr id="1085" name="Google Shape;1085;p58"/>
          <p:cNvGraphicFramePr/>
          <p:nvPr/>
        </p:nvGraphicFramePr>
        <p:xfrm>
          <a:off x="3181832" y="2466775"/>
          <a:ext cx="3000000" cy="3000000"/>
        </p:xfrm>
        <a:graphic>
          <a:graphicData uri="http://schemas.openxmlformats.org/drawingml/2006/table">
            <a:tbl>
              <a:tblPr>
                <a:noFill/>
                <a:tableStyleId>{E43C0DB3-A16B-4310-B7AB-6BCD390F8AB1}</a:tableStyleId>
              </a:tblPr>
              <a:tblGrid>
                <a:gridCol w="4656400"/>
                <a:gridCol w="675450"/>
              </a:tblGrid>
              <a:tr h="121925">
                <a:tc gridSpan="2">
                  <a:txBody>
                    <a:bodyPr/>
                    <a:lstStyle/>
                    <a:p>
                      <a:pPr indent="0" lvl="0" marL="0" rtl="0" algn="ctr">
                        <a:spcBef>
                          <a:spcPts val="0"/>
                        </a:spcBef>
                        <a:spcAft>
                          <a:spcPts val="0"/>
                        </a:spcAft>
                        <a:buNone/>
                      </a:pPr>
                      <a:r>
                        <a:rPr lang="en" sz="1600">
                          <a:latin typeface="Roboto"/>
                          <a:ea typeface="Roboto"/>
                          <a:cs typeface="Roboto"/>
                          <a:sym typeface="Roboto"/>
                        </a:rPr>
                        <a:t>R2's Table</a:t>
                      </a:r>
                      <a:endParaRPr sz="1600">
                        <a:latin typeface="Roboto"/>
                        <a:ea typeface="Roboto"/>
                        <a:cs typeface="Roboto"/>
                        <a:sym typeface="Roboto"/>
                      </a:endParaRPr>
                    </a:p>
                  </a:txBody>
                  <a:tcPr marT="45700" marB="45700" marR="0" marL="0" anchor="ctr"/>
                </a:tc>
                <a:tc hMerge="1"/>
              </a:tr>
              <a:tr h="121925">
                <a:tc>
                  <a:txBody>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Port</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a:t>
                      </a:r>
                      <a:r>
                        <a:rPr lang="en" sz="1600">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solidFill>
                      <a:srgbClr val="D9EAD3"/>
                    </a:solidFill>
                  </a:tcPr>
                </a:tc>
                <a:tc>
                  <a:txBody>
                    <a:bodyPr/>
                    <a:lstStyle/>
                    <a:p>
                      <a:pPr indent="0" lvl="0" marL="0" rtl="0" algn="ctr">
                        <a:spcBef>
                          <a:spcPts val="0"/>
                        </a:spcBef>
                        <a:spcAft>
                          <a:spcPts val="0"/>
                        </a:spcAft>
                        <a:buNone/>
                      </a:pPr>
                      <a:r>
                        <a:rPr b="1" lang="en" sz="1600">
                          <a:latin typeface="Roboto"/>
                          <a:ea typeface="Roboto"/>
                          <a:cs typeface="Roboto"/>
                          <a:sym typeface="Roboto"/>
                        </a:rPr>
                        <a:t>5</a:t>
                      </a:r>
                      <a:endParaRPr b="1" sz="1600">
                        <a:latin typeface="Roboto"/>
                        <a:ea typeface="Roboto"/>
                        <a:cs typeface="Roboto"/>
                        <a:sym typeface="Roboto"/>
                      </a:endParaRPr>
                    </a:p>
                  </a:txBody>
                  <a:tcPr marT="45700" marB="45700" marR="0" marL="0" anchor="ctr">
                    <a:solidFill>
                      <a:srgbClr val="D9EAD3"/>
                    </a:solidFill>
                  </a:tcP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a:t>
                      </a:r>
                      <a:r>
                        <a:rPr lang="en" sz="1600">
                          <a:solidFill>
                            <a:schemeClr val="dk1"/>
                          </a:solidFill>
                          <a:latin typeface="Consolas"/>
                          <a:ea typeface="Consolas"/>
                          <a:cs typeface="Consolas"/>
                          <a:sym typeface="Consolas"/>
                        </a:rPr>
                        <a:t>...  ........  ........</a:t>
                      </a:r>
                      <a:endParaRPr sz="1600">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9</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11101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00  01100101  111.....  ........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7</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111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1...  ......... ........  ........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45700" marB="45700" marR="0" marL="0" anchor="ctr"/>
                </a:tc>
              </a:tr>
            </a:tbl>
          </a:graphicData>
        </a:graphic>
      </p:graphicFrame>
      <p:sp>
        <p:nvSpPr>
          <p:cNvPr id="1086" name="Google Shape;1086;p58"/>
          <p:cNvSpPr txBox="1"/>
          <p:nvPr/>
        </p:nvSpPr>
        <p:spPr>
          <a:xfrm>
            <a:off x="3181825" y="4633000"/>
            <a:ext cx="46563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11101000  01100101  11101011  11000110</a:t>
            </a:r>
            <a:endParaRPr sz="1600">
              <a:solidFill>
                <a:srgbClr val="38761D"/>
              </a:solidFill>
              <a:latin typeface="Consolas"/>
              <a:ea typeface="Consolas"/>
              <a:cs typeface="Consolas"/>
              <a:sym typeface="Consolas"/>
            </a:endParaRPr>
          </a:p>
        </p:txBody>
      </p:sp>
      <p:sp>
        <p:nvSpPr>
          <p:cNvPr id="1087" name="Google Shape;1087;p58"/>
          <p:cNvSpPr txBox="1"/>
          <p:nvPr/>
        </p:nvSpPr>
        <p:spPr>
          <a:xfrm>
            <a:off x="1861225" y="4633000"/>
            <a:ext cx="12579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p:txBody>
      </p:sp>
      <p:sp>
        <p:nvSpPr>
          <p:cNvPr id="1088" name="Google Shape;1088;p58"/>
          <p:cNvSpPr txBox="1"/>
          <p:nvPr/>
        </p:nvSpPr>
        <p:spPr>
          <a:xfrm>
            <a:off x="630325" y="3198400"/>
            <a:ext cx="2488800" cy="5481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sz="1600">
                <a:latin typeface="Roboto"/>
                <a:ea typeface="Roboto"/>
                <a:cs typeface="Roboto"/>
                <a:sym typeface="Roboto"/>
              </a:rPr>
              <a:t>These two prefixes match. The first one is longer.</a:t>
            </a:r>
            <a:endParaRPr sz="16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5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Tries – Conceptual</a:t>
            </a:r>
            <a:endParaRPr/>
          </a:p>
        </p:txBody>
      </p:sp>
      <p:sp>
        <p:nvSpPr>
          <p:cNvPr id="1094" name="Google Shape;1094;p59"/>
          <p:cNvSpPr txBox="1"/>
          <p:nvPr>
            <p:ph idx="1" type="body"/>
          </p:nvPr>
        </p:nvSpPr>
        <p:spPr>
          <a:xfrm>
            <a:off x="107050" y="402200"/>
            <a:ext cx="8909700" cy="147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Is there a map data structure that supports efficient longest prefix match?</a:t>
            </a:r>
            <a:endParaRPr/>
          </a:p>
          <a:p>
            <a:pPr indent="-342900" lvl="0" marL="457200" rtl="0" algn="l">
              <a:spcBef>
                <a:spcPts val="600"/>
              </a:spcBef>
              <a:spcAft>
                <a:spcPts val="0"/>
              </a:spcAft>
              <a:buSzPts val="1800"/>
              <a:buChar char="●"/>
            </a:pPr>
            <a:r>
              <a:rPr lang="en"/>
              <a:t>We can use a more obscure data structure: </a:t>
            </a:r>
            <a:r>
              <a:rPr b="1" lang="en"/>
              <a:t>Tries</a:t>
            </a:r>
            <a:r>
              <a:rPr lang="en"/>
              <a:t>.</a:t>
            </a:r>
            <a:endParaRPr/>
          </a:p>
          <a:p>
            <a:pPr indent="-342900" lvl="0" marL="457200" rtl="0" algn="l">
              <a:spcBef>
                <a:spcPts val="0"/>
              </a:spcBef>
              <a:spcAft>
                <a:spcPts val="0"/>
              </a:spcAft>
              <a:buSzPts val="1800"/>
              <a:buChar char="●"/>
            </a:pPr>
            <a:r>
              <a:rPr lang="en"/>
              <a:t>Idea: Spell out each key, one letter/digit at a time.</a:t>
            </a:r>
            <a:endParaRPr/>
          </a:p>
          <a:p>
            <a:pPr indent="-342900" lvl="0" marL="457200" rtl="0" algn="l">
              <a:spcBef>
                <a:spcPts val="0"/>
              </a:spcBef>
              <a:spcAft>
                <a:spcPts val="0"/>
              </a:spcAft>
              <a:buSzPts val="1800"/>
              <a:buChar char="●"/>
            </a:pPr>
            <a:r>
              <a:rPr lang="en"/>
              <a:t>A node is marked blue if walking from root to that node forms a valid key.</a:t>
            </a:r>
            <a:endParaRPr/>
          </a:p>
        </p:txBody>
      </p:sp>
      <p:cxnSp>
        <p:nvCxnSpPr>
          <p:cNvPr id="1095" name="Google Shape;1095;p59"/>
          <p:cNvCxnSpPr/>
          <p:nvPr/>
        </p:nvCxnSpPr>
        <p:spPr>
          <a:xfrm rot="10800000">
            <a:off x="5761400" y="1098021"/>
            <a:ext cx="563700" cy="0"/>
          </a:xfrm>
          <a:prstGeom prst="straightConnector1">
            <a:avLst/>
          </a:prstGeom>
          <a:noFill/>
          <a:ln cap="flat" cmpd="sng" w="19050">
            <a:solidFill>
              <a:schemeClr val="accent2"/>
            </a:solidFill>
            <a:prstDash val="solid"/>
            <a:round/>
            <a:headEnd len="med" w="med" type="none"/>
            <a:tailEnd len="med" w="med" type="triangle"/>
          </a:ln>
        </p:spPr>
      </p:cxnSp>
      <p:sp>
        <p:nvSpPr>
          <p:cNvPr id="1096" name="Google Shape;1096;p59"/>
          <p:cNvSpPr txBox="1"/>
          <p:nvPr/>
        </p:nvSpPr>
        <p:spPr>
          <a:xfrm>
            <a:off x="6401300" y="990325"/>
            <a:ext cx="2108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Maybe </a:t>
            </a:r>
            <a:r>
              <a:rPr lang="en">
                <a:solidFill>
                  <a:schemeClr val="accent2"/>
                </a:solidFill>
                <a:latin typeface="Roboto"/>
                <a:ea typeface="Roboto"/>
                <a:cs typeface="Roboto"/>
                <a:sym typeface="Roboto"/>
              </a:rPr>
              <a:t>familiar</a:t>
            </a:r>
            <a:r>
              <a:rPr lang="en">
                <a:solidFill>
                  <a:schemeClr val="accent2"/>
                </a:solidFill>
                <a:latin typeface="Roboto"/>
                <a:ea typeface="Roboto"/>
                <a:cs typeface="Roboto"/>
                <a:sym typeface="Roboto"/>
              </a:rPr>
              <a:t> if you've taken UC Berkeley CS 61B.</a:t>
            </a:r>
            <a:endParaRPr>
              <a:solidFill>
                <a:schemeClr val="accent2"/>
              </a:solidFill>
              <a:latin typeface="Roboto"/>
              <a:ea typeface="Roboto"/>
              <a:cs typeface="Roboto"/>
              <a:sym typeface="Roboto"/>
            </a:endParaRPr>
          </a:p>
        </p:txBody>
      </p:sp>
      <p:sp>
        <p:nvSpPr>
          <p:cNvPr id="1097" name="Google Shape;1097;p59"/>
          <p:cNvSpPr/>
          <p:nvPr/>
        </p:nvSpPr>
        <p:spPr>
          <a:xfrm>
            <a:off x="5684680" y="2197975"/>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
        <p:nvSpPr>
          <p:cNvPr id="1098" name="Google Shape;1098;p59"/>
          <p:cNvSpPr/>
          <p:nvPr/>
        </p:nvSpPr>
        <p:spPr>
          <a:xfrm>
            <a:off x="6512625" y="279849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sp>
        <p:nvSpPr>
          <p:cNvPr id="1099" name="Google Shape;1099;p59"/>
          <p:cNvSpPr/>
          <p:nvPr/>
        </p:nvSpPr>
        <p:spPr>
          <a:xfrm>
            <a:off x="6512625" y="3376623"/>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00" name="Google Shape;1100;p59"/>
          <p:cNvSpPr/>
          <p:nvPr/>
        </p:nvSpPr>
        <p:spPr>
          <a:xfrm>
            <a:off x="65126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t>
            </a:r>
            <a:endParaRPr sz="1800">
              <a:latin typeface="Consolas"/>
              <a:ea typeface="Consolas"/>
              <a:cs typeface="Consolas"/>
              <a:sym typeface="Consolas"/>
            </a:endParaRPr>
          </a:p>
        </p:txBody>
      </p:sp>
      <p:sp>
        <p:nvSpPr>
          <p:cNvPr id="1101" name="Google Shape;1101;p59"/>
          <p:cNvSpPr/>
          <p:nvPr/>
        </p:nvSpPr>
        <p:spPr>
          <a:xfrm>
            <a:off x="58069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a:t>
            </a:r>
            <a:endParaRPr sz="1800">
              <a:latin typeface="Consolas"/>
              <a:ea typeface="Consolas"/>
              <a:cs typeface="Consolas"/>
              <a:sym typeface="Consolas"/>
            </a:endParaRPr>
          </a:p>
        </p:txBody>
      </p:sp>
      <p:sp>
        <p:nvSpPr>
          <p:cNvPr id="1102" name="Google Shape;1102;p59"/>
          <p:cNvSpPr/>
          <p:nvPr/>
        </p:nvSpPr>
        <p:spPr>
          <a:xfrm>
            <a:off x="72183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1103" name="Google Shape;1103;p59"/>
          <p:cNvSpPr/>
          <p:nvPr/>
        </p:nvSpPr>
        <p:spPr>
          <a:xfrm>
            <a:off x="6512625" y="4532877"/>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e</a:t>
            </a:r>
            <a:endParaRPr sz="1800">
              <a:latin typeface="Consolas"/>
              <a:ea typeface="Consolas"/>
              <a:cs typeface="Consolas"/>
              <a:sym typeface="Consolas"/>
            </a:endParaRPr>
          </a:p>
        </p:txBody>
      </p:sp>
      <p:sp>
        <p:nvSpPr>
          <p:cNvPr id="1104" name="Google Shape;1104;p59"/>
          <p:cNvSpPr/>
          <p:nvPr/>
        </p:nvSpPr>
        <p:spPr>
          <a:xfrm>
            <a:off x="4882250" y="2798511"/>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05" name="Google Shape;1105;p59"/>
          <p:cNvSpPr/>
          <p:nvPr/>
        </p:nvSpPr>
        <p:spPr>
          <a:xfrm>
            <a:off x="4882250" y="337663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a:t>
            </a:r>
            <a:endParaRPr sz="1800">
              <a:latin typeface="Consolas"/>
              <a:ea typeface="Consolas"/>
              <a:cs typeface="Consolas"/>
              <a:sym typeface="Consolas"/>
            </a:endParaRPr>
          </a:p>
        </p:txBody>
      </p:sp>
      <p:sp>
        <p:nvSpPr>
          <p:cNvPr id="1106" name="Google Shape;1106;p59"/>
          <p:cNvSpPr/>
          <p:nvPr/>
        </p:nvSpPr>
        <p:spPr>
          <a:xfrm>
            <a:off x="4882250" y="3954761"/>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t>
            </a:r>
            <a:endParaRPr sz="1800">
              <a:latin typeface="Consolas"/>
              <a:ea typeface="Consolas"/>
              <a:cs typeface="Consolas"/>
              <a:sym typeface="Consolas"/>
            </a:endParaRPr>
          </a:p>
        </p:txBody>
      </p:sp>
      <p:cxnSp>
        <p:nvCxnSpPr>
          <p:cNvPr id="1107" name="Google Shape;1107;p59"/>
          <p:cNvCxnSpPr/>
          <p:nvPr/>
        </p:nvCxnSpPr>
        <p:spPr>
          <a:xfrm>
            <a:off x="6729075" y="4501952"/>
            <a:ext cx="0" cy="0"/>
          </a:xfrm>
          <a:prstGeom prst="straightConnector1">
            <a:avLst/>
          </a:prstGeom>
          <a:noFill/>
          <a:ln cap="flat" cmpd="sng" w="19050">
            <a:solidFill>
              <a:srgbClr val="666666"/>
            </a:solidFill>
            <a:prstDash val="solid"/>
            <a:round/>
            <a:headEnd len="med" w="med" type="none"/>
            <a:tailEnd len="med" w="med" type="none"/>
          </a:ln>
        </p:spPr>
      </p:cxnSp>
      <p:cxnSp>
        <p:nvCxnSpPr>
          <p:cNvPr id="1108" name="Google Shape;1108;p59"/>
          <p:cNvCxnSpPr>
            <a:stCxn id="1097" idx="5"/>
            <a:endCxn id="1098" idx="0"/>
          </p:cNvCxnSpPr>
          <p:nvPr/>
        </p:nvCxnSpPr>
        <p:spPr>
          <a:xfrm>
            <a:off x="6054183" y="2567478"/>
            <a:ext cx="675000" cy="231000"/>
          </a:xfrm>
          <a:prstGeom prst="straightConnector1">
            <a:avLst/>
          </a:prstGeom>
          <a:noFill/>
          <a:ln cap="flat" cmpd="sng" w="28575">
            <a:solidFill>
              <a:srgbClr val="666666"/>
            </a:solidFill>
            <a:prstDash val="solid"/>
            <a:round/>
            <a:headEnd len="med" w="med" type="none"/>
            <a:tailEnd len="med" w="med" type="none"/>
          </a:ln>
        </p:spPr>
      </p:cxnSp>
      <p:cxnSp>
        <p:nvCxnSpPr>
          <p:cNvPr id="1109" name="Google Shape;1109;p59"/>
          <p:cNvCxnSpPr>
            <a:stCxn id="1098" idx="4"/>
            <a:endCxn id="1099" idx="0"/>
          </p:cNvCxnSpPr>
          <p:nvPr/>
        </p:nvCxnSpPr>
        <p:spPr>
          <a:xfrm>
            <a:off x="6729075" y="3231396"/>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0" name="Google Shape;1110;p59"/>
          <p:cNvCxnSpPr>
            <a:stCxn id="1099" idx="4"/>
            <a:endCxn id="1100" idx="0"/>
          </p:cNvCxnSpPr>
          <p:nvPr/>
        </p:nvCxnSpPr>
        <p:spPr>
          <a:xfrm>
            <a:off x="6729075" y="3809523"/>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1" name="Google Shape;1111;p59"/>
          <p:cNvCxnSpPr>
            <a:stCxn id="1099" idx="3"/>
            <a:endCxn id="1101" idx="0"/>
          </p:cNvCxnSpPr>
          <p:nvPr/>
        </p:nvCxnSpPr>
        <p:spPr>
          <a:xfrm flipH="1">
            <a:off x="6023422"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12" name="Google Shape;1112;p59"/>
          <p:cNvCxnSpPr>
            <a:stCxn id="1099" idx="5"/>
            <a:endCxn id="1102" idx="0"/>
          </p:cNvCxnSpPr>
          <p:nvPr/>
        </p:nvCxnSpPr>
        <p:spPr>
          <a:xfrm>
            <a:off x="6882128"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13" name="Google Shape;1113;p59"/>
          <p:cNvCxnSpPr>
            <a:stCxn id="1100" idx="4"/>
            <a:endCxn id="1103" idx="0"/>
          </p:cNvCxnSpPr>
          <p:nvPr/>
        </p:nvCxnSpPr>
        <p:spPr>
          <a:xfrm>
            <a:off x="6729075" y="4387652"/>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4" name="Google Shape;1114;p59"/>
          <p:cNvCxnSpPr>
            <a:stCxn id="1097" idx="3"/>
            <a:endCxn id="1104" idx="0"/>
          </p:cNvCxnSpPr>
          <p:nvPr/>
        </p:nvCxnSpPr>
        <p:spPr>
          <a:xfrm flipH="1">
            <a:off x="5098576" y="2567478"/>
            <a:ext cx="649500" cy="231000"/>
          </a:xfrm>
          <a:prstGeom prst="straightConnector1">
            <a:avLst/>
          </a:prstGeom>
          <a:noFill/>
          <a:ln cap="flat" cmpd="sng" w="28575">
            <a:solidFill>
              <a:srgbClr val="666666"/>
            </a:solidFill>
            <a:prstDash val="solid"/>
            <a:round/>
            <a:headEnd len="med" w="med" type="none"/>
            <a:tailEnd len="med" w="med" type="none"/>
          </a:ln>
        </p:spPr>
      </p:cxnSp>
      <p:cxnSp>
        <p:nvCxnSpPr>
          <p:cNvPr id="1115" name="Google Shape;1115;p59"/>
          <p:cNvCxnSpPr>
            <a:stCxn id="1104" idx="4"/>
            <a:endCxn id="1105" idx="0"/>
          </p:cNvCxnSpPr>
          <p:nvPr/>
        </p:nvCxnSpPr>
        <p:spPr>
          <a:xfrm>
            <a:off x="5098700" y="3231411"/>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6" name="Google Shape;1116;p59"/>
          <p:cNvCxnSpPr>
            <a:stCxn id="1105" idx="4"/>
            <a:endCxn id="1106" idx="0"/>
          </p:cNvCxnSpPr>
          <p:nvPr/>
        </p:nvCxnSpPr>
        <p:spPr>
          <a:xfrm>
            <a:off x="5098700" y="3809536"/>
            <a:ext cx="0" cy="145200"/>
          </a:xfrm>
          <a:prstGeom prst="straightConnector1">
            <a:avLst/>
          </a:prstGeom>
          <a:noFill/>
          <a:ln cap="flat" cmpd="sng" w="28575">
            <a:solidFill>
              <a:srgbClr val="666666"/>
            </a:solidFill>
            <a:prstDash val="solid"/>
            <a:round/>
            <a:headEnd len="med" w="med" type="none"/>
            <a:tailEnd len="med" w="med" type="none"/>
          </a:ln>
        </p:spPr>
      </p:cxnSp>
      <p:sp>
        <p:nvSpPr>
          <p:cNvPr id="1117" name="Google Shape;1117;p59"/>
          <p:cNvSpPr/>
          <p:nvPr/>
        </p:nvSpPr>
        <p:spPr>
          <a:xfrm>
            <a:off x="4882250" y="4532886"/>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cxnSp>
        <p:nvCxnSpPr>
          <p:cNvPr id="1118" name="Google Shape;1118;p59"/>
          <p:cNvCxnSpPr>
            <a:stCxn id="1106" idx="4"/>
            <a:endCxn id="1117" idx="0"/>
          </p:cNvCxnSpPr>
          <p:nvPr/>
        </p:nvCxnSpPr>
        <p:spPr>
          <a:xfrm>
            <a:off x="5098700" y="4387661"/>
            <a:ext cx="0" cy="145200"/>
          </a:xfrm>
          <a:prstGeom prst="straightConnector1">
            <a:avLst/>
          </a:prstGeom>
          <a:noFill/>
          <a:ln cap="flat" cmpd="sng" w="28575">
            <a:solidFill>
              <a:srgbClr val="666666"/>
            </a:solidFill>
            <a:prstDash val="solid"/>
            <a:round/>
            <a:headEnd len="med" w="med" type="none"/>
            <a:tailEnd len="med" w="med" type="none"/>
          </a:ln>
        </p:spPr>
      </p:cxnSp>
      <p:sp>
        <p:nvSpPr>
          <p:cNvPr id="1119" name="Google Shape;1119;p59"/>
          <p:cNvSpPr txBox="1"/>
          <p:nvPr/>
        </p:nvSpPr>
        <p:spPr>
          <a:xfrm>
            <a:off x="6239825" y="40050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20" name="Google Shape;1120;p59"/>
          <p:cNvSpPr txBox="1"/>
          <p:nvPr/>
        </p:nvSpPr>
        <p:spPr>
          <a:xfrm>
            <a:off x="6935095" y="33192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7</a:t>
            </a:r>
            <a:endParaRPr sz="1800">
              <a:solidFill>
                <a:schemeClr val="accent3"/>
              </a:solidFill>
              <a:latin typeface="Roboto"/>
              <a:ea typeface="Roboto"/>
              <a:cs typeface="Roboto"/>
              <a:sym typeface="Roboto"/>
            </a:endParaRPr>
          </a:p>
        </p:txBody>
      </p:sp>
      <p:sp>
        <p:nvSpPr>
          <p:cNvPr id="1121" name="Google Shape;1121;p59"/>
          <p:cNvSpPr txBox="1"/>
          <p:nvPr/>
        </p:nvSpPr>
        <p:spPr>
          <a:xfrm>
            <a:off x="7651222" y="4005000"/>
            <a:ext cx="3405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12</a:t>
            </a:r>
            <a:endParaRPr sz="1800">
              <a:solidFill>
                <a:schemeClr val="accent3"/>
              </a:solidFill>
              <a:latin typeface="Roboto"/>
              <a:ea typeface="Roboto"/>
              <a:cs typeface="Roboto"/>
              <a:sym typeface="Roboto"/>
            </a:endParaRPr>
          </a:p>
        </p:txBody>
      </p:sp>
      <p:sp>
        <p:nvSpPr>
          <p:cNvPr id="1122" name="Google Shape;1122;p59"/>
          <p:cNvSpPr txBox="1"/>
          <p:nvPr/>
        </p:nvSpPr>
        <p:spPr>
          <a:xfrm>
            <a:off x="6945524" y="4583125"/>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23" name="Google Shape;1123;p59"/>
          <p:cNvSpPr txBox="1"/>
          <p:nvPr/>
        </p:nvSpPr>
        <p:spPr>
          <a:xfrm>
            <a:off x="5311865" y="2848744"/>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24" name="Google Shape;1124;p59"/>
          <p:cNvSpPr txBox="1"/>
          <p:nvPr/>
        </p:nvSpPr>
        <p:spPr>
          <a:xfrm>
            <a:off x="5315140" y="4583117"/>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9</a:t>
            </a:r>
            <a:endParaRPr sz="1800">
              <a:solidFill>
                <a:schemeClr val="accent3"/>
              </a:solidFill>
              <a:latin typeface="Roboto"/>
              <a:ea typeface="Roboto"/>
              <a:cs typeface="Roboto"/>
              <a:sym typeface="Roboto"/>
            </a:endParaRPr>
          </a:p>
        </p:txBody>
      </p:sp>
      <p:graphicFrame>
        <p:nvGraphicFramePr>
          <p:cNvPr id="1125" name="Google Shape;1125;p59"/>
          <p:cNvGraphicFramePr/>
          <p:nvPr/>
        </p:nvGraphicFramePr>
        <p:xfrm>
          <a:off x="1576382" y="2374075"/>
          <a:ext cx="3000000" cy="3000000"/>
        </p:xfrm>
        <a:graphic>
          <a:graphicData uri="http://schemas.openxmlformats.org/drawingml/2006/table">
            <a:tbl>
              <a:tblPr>
                <a:noFill/>
                <a:tableStyleId>{E43C0DB3-A16B-4310-B7AB-6BCD390F8AB1}</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awls</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sad</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same</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sap</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45700" marB="45700" marR="45700" marL="45700" anchor="ctr"/>
                </a:tc>
              </a:tr>
            </a:tbl>
          </a:graphicData>
        </a:graphic>
      </p:graphicFrame>
      <p:sp>
        <p:nvSpPr>
          <p:cNvPr id="1126" name="Google Shape;1126;p59"/>
          <p:cNvSpPr txBox="1"/>
          <p:nvPr/>
        </p:nvSpPr>
        <p:spPr>
          <a:xfrm>
            <a:off x="6935095" y="38526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8</a:t>
            </a:r>
            <a:endParaRPr sz="1800">
              <a:solidFill>
                <a:schemeClr val="accent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Tries – Conceptual</a:t>
            </a:r>
            <a:endParaRPr/>
          </a:p>
        </p:txBody>
      </p:sp>
      <p:sp>
        <p:nvSpPr>
          <p:cNvPr id="1132" name="Google Shape;1132;p60"/>
          <p:cNvSpPr txBox="1"/>
          <p:nvPr>
            <p:ph idx="1" type="body"/>
          </p:nvPr>
        </p:nvSpPr>
        <p:spPr>
          <a:xfrm>
            <a:off x="107050" y="402200"/>
            <a:ext cx="8909700" cy="167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(blue node)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133" name="Google Shape;1133;p60"/>
          <p:cNvSpPr/>
          <p:nvPr/>
        </p:nvSpPr>
        <p:spPr>
          <a:xfrm>
            <a:off x="5684680" y="2197975"/>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
        <p:nvSpPr>
          <p:cNvPr id="1134" name="Google Shape;1134;p60"/>
          <p:cNvSpPr/>
          <p:nvPr/>
        </p:nvSpPr>
        <p:spPr>
          <a:xfrm>
            <a:off x="6512625" y="279849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sp>
        <p:nvSpPr>
          <p:cNvPr id="1135" name="Google Shape;1135;p60"/>
          <p:cNvSpPr/>
          <p:nvPr/>
        </p:nvSpPr>
        <p:spPr>
          <a:xfrm>
            <a:off x="6512625" y="3376623"/>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36" name="Google Shape;1136;p60"/>
          <p:cNvSpPr/>
          <p:nvPr/>
        </p:nvSpPr>
        <p:spPr>
          <a:xfrm>
            <a:off x="65126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t>
            </a:r>
            <a:endParaRPr sz="1800">
              <a:latin typeface="Consolas"/>
              <a:ea typeface="Consolas"/>
              <a:cs typeface="Consolas"/>
              <a:sym typeface="Consolas"/>
            </a:endParaRPr>
          </a:p>
        </p:txBody>
      </p:sp>
      <p:sp>
        <p:nvSpPr>
          <p:cNvPr id="1137" name="Google Shape;1137;p60"/>
          <p:cNvSpPr/>
          <p:nvPr/>
        </p:nvSpPr>
        <p:spPr>
          <a:xfrm>
            <a:off x="58069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a:t>
            </a:r>
            <a:endParaRPr sz="1800">
              <a:latin typeface="Consolas"/>
              <a:ea typeface="Consolas"/>
              <a:cs typeface="Consolas"/>
              <a:sym typeface="Consolas"/>
            </a:endParaRPr>
          </a:p>
        </p:txBody>
      </p:sp>
      <p:sp>
        <p:nvSpPr>
          <p:cNvPr id="1138" name="Google Shape;1138;p60"/>
          <p:cNvSpPr/>
          <p:nvPr/>
        </p:nvSpPr>
        <p:spPr>
          <a:xfrm>
            <a:off x="72183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1139" name="Google Shape;1139;p60"/>
          <p:cNvSpPr/>
          <p:nvPr/>
        </p:nvSpPr>
        <p:spPr>
          <a:xfrm>
            <a:off x="6512625" y="4532877"/>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e</a:t>
            </a:r>
            <a:endParaRPr sz="1800">
              <a:latin typeface="Consolas"/>
              <a:ea typeface="Consolas"/>
              <a:cs typeface="Consolas"/>
              <a:sym typeface="Consolas"/>
            </a:endParaRPr>
          </a:p>
        </p:txBody>
      </p:sp>
      <p:sp>
        <p:nvSpPr>
          <p:cNvPr id="1140" name="Google Shape;1140;p60"/>
          <p:cNvSpPr/>
          <p:nvPr/>
        </p:nvSpPr>
        <p:spPr>
          <a:xfrm>
            <a:off x="4882250" y="2798511"/>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41" name="Google Shape;1141;p60"/>
          <p:cNvSpPr/>
          <p:nvPr/>
        </p:nvSpPr>
        <p:spPr>
          <a:xfrm>
            <a:off x="4882250" y="337663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a:t>
            </a:r>
            <a:endParaRPr sz="1800">
              <a:latin typeface="Consolas"/>
              <a:ea typeface="Consolas"/>
              <a:cs typeface="Consolas"/>
              <a:sym typeface="Consolas"/>
            </a:endParaRPr>
          </a:p>
        </p:txBody>
      </p:sp>
      <p:sp>
        <p:nvSpPr>
          <p:cNvPr id="1142" name="Google Shape;1142;p60"/>
          <p:cNvSpPr/>
          <p:nvPr/>
        </p:nvSpPr>
        <p:spPr>
          <a:xfrm>
            <a:off x="4882250" y="3954761"/>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t>
            </a:r>
            <a:endParaRPr sz="1800">
              <a:latin typeface="Consolas"/>
              <a:ea typeface="Consolas"/>
              <a:cs typeface="Consolas"/>
              <a:sym typeface="Consolas"/>
            </a:endParaRPr>
          </a:p>
        </p:txBody>
      </p:sp>
      <p:cxnSp>
        <p:nvCxnSpPr>
          <p:cNvPr id="1143" name="Google Shape;1143;p60"/>
          <p:cNvCxnSpPr/>
          <p:nvPr/>
        </p:nvCxnSpPr>
        <p:spPr>
          <a:xfrm>
            <a:off x="6729075" y="4501952"/>
            <a:ext cx="0" cy="0"/>
          </a:xfrm>
          <a:prstGeom prst="straightConnector1">
            <a:avLst/>
          </a:prstGeom>
          <a:noFill/>
          <a:ln cap="flat" cmpd="sng" w="19050">
            <a:solidFill>
              <a:srgbClr val="666666"/>
            </a:solidFill>
            <a:prstDash val="solid"/>
            <a:round/>
            <a:headEnd len="med" w="med" type="none"/>
            <a:tailEnd len="med" w="med" type="none"/>
          </a:ln>
        </p:spPr>
      </p:cxnSp>
      <p:cxnSp>
        <p:nvCxnSpPr>
          <p:cNvPr id="1144" name="Google Shape;1144;p60"/>
          <p:cNvCxnSpPr>
            <a:stCxn id="1133" idx="5"/>
            <a:endCxn id="1134" idx="0"/>
          </p:cNvCxnSpPr>
          <p:nvPr/>
        </p:nvCxnSpPr>
        <p:spPr>
          <a:xfrm>
            <a:off x="6054183" y="2567478"/>
            <a:ext cx="675000" cy="231000"/>
          </a:xfrm>
          <a:prstGeom prst="straightConnector1">
            <a:avLst/>
          </a:prstGeom>
          <a:noFill/>
          <a:ln cap="flat" cmpd="sng" w="28575">
            <a:solidFill>
              <a:srgbClr val="666666"/>
            </a:solidFill>
            <a:prstDash val="solid"/>
            <a:round/>
            <a:headEnd len="med" w="med" type="none"/>
            <a:tailEnd len="med" w="med" type="none"/>
          </a:ln>
        </p:spPr>
      </p:cxnSp>
      <p:cxnSp>
        <p:nvCxnSpPr>
          <p:cNvPr id="1145" name="Google Shape;1145;p60"/>
          <p:cNvCxnSpPr>
            <a:stCxn id="1134" idx="4"/>
            <a:endCxn id="1135" idx="0"/>
          </p:cNvCxnSpPr>
          <p:nvPr/>
        </p:nvCxnSpPr>
        <p:spPr>
          <a:xfrm>
            <a:off x="6729075" y="3231396"/>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46" name="Google Shape;1146;p60"/>
          <p:cNvCxnSpPr>
            <a:stCxn id="1135" idx="4"/>
            <a:endCxn id="1136" idx="0"/>
          </p:cNvCxnSpPr>
          <p:nvPr/>
        </p:nvCxnSpPr>
        <p:spPr>
          <a:xfrm>
            <a:off x="6729075" y="3809523"/>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47" name="Google Shape;1147;p60"/>
          <p:cNvCxnSpPr>
            <a:stCxn id="1135" idx="3"/>
            <a:endCxn id="1137" idx="0"/>
          </p:cNvCxnSpPr>
          <p:nvPr/>
        </p:nvCxnSpPr>
        <p:spPr>
          <a:xfrm flipH="1">
            <a:off x="6023422"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48" name="Google Shape;1148;p60"/>
          <p:cNvCxnSpPr>
            <a:stCxn id="1135" idx="5"/>
            <a:endCxn id="1138" idx="0"/>
          </p:cNvCxnSpPr>
          <p:nvPr/>
        </p:nvCxnSpPr>
        <p:spPr>
          <a:xfrm>
            <a:off x="6882128"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49" name="Google Shape;1149;p60"/>
          <p:cNvCxnSpPr>
            <a:stCxn id="1136" idx="4"/>
            <a:endCxn id="1139" idx="0"/>
          </p:cNvCxnSpPr>
          <p:nvPr/>
        </p:nvCxnSpPr>
        <p:spPr>
          <a:xfrm>
            <a:off x="6729075" y="4387652"/>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50" name="Google Shape;1150;p60"/>
          <p:cNvCxnSpPr>
            <a:stCxn id="1133" idx="3"/>
            <a:endCxn id="1140" idx="0"/>
          </p:cNvCxnSpPr>
          <p:nvPr/>
        </p:nvCxnSpPr>
        <p:spPr>
          <a:xfrm flipH="1">
            <a:off x="5098576" y="2567478"/>
            <a:ext cx="649500" cy="231000"/>
          </a:xfrm>
          <a:prstGeom prst="straightConnector1">
            <a:avLst/>
          </a:prstGeom>
          <a:noFill/>
          <a:ln cap="flat" cmpd="sng" w="28575">
            <a:solidFill>
              <a:srgbClr val="666666"/>
            </a:solidFill>
            <a:prstDash val="solid"/>
            <a:round/>
            <a:headEnd len="med" w="med" type="none"/>
            <a:tailEnd len="med" w="med" type="none"/>
          </a:ln>
        </p:spPr>
      </p:cxnSp>
      <p:cxnSp>
        <p:nvCxnSpPr>
          <p:cNvPr id="1151" name="Google Shape;1151;p60"/>
          <p:cNvCxnSpPr>
            <a:stCxn id="1140" idx="4"/>
            <a:endCxn id="1141" idx="0"/>
          </p:cNvCxnSpPr>
          <p:nvPr/>
        </p:nvCxnSpPr>
        <p:spPr>
          <a:xfrm>
            <a:off x="5098700" y="3231411"/>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52" name="Google Shape;1152;p60"/>
          <p:cNvCxnSpPr>
            <a:stCxn id="1141" idx="4"/>
            <a:endCxn id="1142" idx="0"/>
          </p:cNvCxnSpPr>
          <p:nvPr/>
        </p:nvCxnSpPr>
        <p:spPr>
          <a:xfrm>
            <a:off x="5098700" y="3809536"/>
            <a:ext cx="0" cy="145200"/>
          </a:xfrm>
          <a:prstGeom prst="straightConnector1">
            <a:avLst/>
          </a:prstGeom>
          <a:noFill/>
          <a:ln cap="flat" cmpd="sng" w="28575">
            <a:solidFill>
              <a:srgbClr val="666666"/>
            </a:solidFill>
            <a:prstDash val="solid"/>
            <a:round/>
            <a:headEnd len="med" w="med" type="none"/>
            <a:tailEnd len="med" w="med" type="none"/>
          </a:ln>
        </p:spPr>
      </p:cxnSp>
      <p:sp>
        <p:nvSpPr>
          <p:cNvPr id="1153" name="Google Shape;1153;p60"/>
          <p:cNvSpPr/>
          <p:nvPr/>
        </p:nvSpPr>
        <p:spPr>
          <a:xfrm>
            <a:off x="4882250" y="4532886"/>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cxnSp>
        <p:nvCxnSpPr>
          <p:cNvPr id="1154" name="Google Shape;1154;p60"/>
          <p:cNvCxnSpPr>
            <a:stCxn id="1142" idx="4"/>
            <a:endCxn id="1153" idx="0"/>
          </p:cNvCxnSpPr>
          <p:nvPr/>
        </p:nvCxnSpPr>
        <p:spPr>
          <a:xfrm>
            <a:off x="5098700" y="4387661"/>
            <a:ext cx="0" cy="145200"/>
          </a:xfrm>
          <a:prstGeom prst="straightConnector1">
            <a:avLst/>
          </a:prstGeom>
          <a:noFill/>
          <a:ln cap="flat" cmpd="sng" w="28575">
            <a:solidFill>
              <a:srgbClr val="666666"/>
            </a:solidFill>
            <a:prstDash val="solid"/>
            <a:round/>
            <a:headEnd len="med" w="med" type="none"/>
            <a:tailEnd len="med" w="med" type="none"/>
          </a:ln>
        </p:spPr>
      </p:cxnSp>
      <p:sp>
        <p:nvSpPr>
          <p:cNvPr id="1155" name="Google Shape;1155;p60"/>
          <p:cNvSpPr txBox="1"/>
          <p:nvPr/>
        </p:nvSpPr>
        <p:spPr>
          <a:xfrm>
            <a:off x="6239825" y="40050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56" name="Google Shape;1156;p60"/>
          <p:cNvSpPr txBox="1"/>
          <p:nvPr/>
        </p:nvSpPr>
        <p:spPr>
          <a:xfrm>
            <a:off x="7651222" y="4005000"/>
            <a:ext cx="3405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12</a:t>
            </a:r>
            <a:endParaRPr sz="1800">
              <a:solidFill>
                <a:schemeClr val="accent3"/>
              </a:solidFill>
              <a:latin typeface="Roboto"/>
              <a:ea typeface="Roboto"/>
              <a:cs typeface="Roboto"/>
              <a:sym typeface="Roboto"/>
            </a:endParaRPr>
          </a:p>
        </p:txBody>
      </p:sp>
      <p:sp>
        <p:nvSpPr>
          <p:cNvPr id="1157" name="Google Shape;1157;p60"/>
          <p:cNvSpPr txBox="1"/>
          <p:nvPr/>
        </p:nvSpPr>
        <p:spPr>
          <a:xfrm>
            <a:off x="6945524" y="4583125"/>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58" name="Google Shape;1158;p60"/>
          <p:cNvSpPr txBox="1"/>
          <p:nvPr/>
        </p:nvSpPr>
        <p:spPr>
          <a:xfrm>
            <a:off x="5311865" y="2848744"/>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59" name="Google Shape;1159;p60"/>
          <p:cNvSpPr txBox="1"/>
          <p:nvPr/>
        </p:nvSpPr>
        <p:spPr>
          <a:xfrm>
            <a:off x="5315140" y="4583117"/>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9</a:t>
            </a:r>
            <a:endParaRPr sz="1800">
              <a:solidFill>
                <a:schemeClr val="accent3"/>
              </a:solidFill>
              <a:latin typeface="Roboto"/>
              <a:ea typeface="Roboto"/>
              <a:cs typeface="Roboto"/>
              <a:sym typeface="Roboto"/>
            </a:endParaRPr>
          </a:p>
        </p:txBody>
      </p:sp>
      <p:sp>
        <p:nvSpPr>
          <p:cNvPr id="1160" name="Google Shape;1160;p60"/>
          <p:cNvSpPr/>
          <p:nvPr/>
        </p:nvSpPr>
        <p:spPr>
          <a:xfrm>
            <a:off x="5957125" y="2485150"/>
            <a:ext cx="1222250" cy="2100500"/>
          </a:xfrm>
          <a:custGeom>
            <a:rect b="b" l="l" r="r" t="t"/>
            <a:pathLst>
              <a:path extrusionOk="0" h="84020" w="48890">
                <a:moveTo>
                  <a:pt x="0" y="0"/>
                </a:moveTo>
                <a:cubicBezTo>
                  <a:pt x="4685" y="1552"/>
                  <a:pt x="22248" y="5828"/>
                  <a:pt x="28109" y="9312"/>
                </a:cubicBezTo>
                <a:cubicBezTo>
                  <a:pt x="33971" y="12796"/>
                  <a:pt x="33770" y="10937"/>
                  <a:pt x="35169" y="20902"/>
                </a:cubicBezTo>
                <a:cubicBezTo>
                  <a:pt x="36568" y="30867"/>
                  <a:pt x="34214" y="58580"/>
                  <a:pt x="36501" y="69100"/>
                </a:cubicBezTo>
                <a:cubicBezTo>
                  <a:pt x="38788" y="79620"/>
                  <a:pt x="46825" y="81533"/>
                  <a:pt x="48890" y="84020"/>
                </a:cubicBezTo>
              </a:path>
            </a:pathLst>
          </a:custGeom>
          <a:noFill/>
          <a:ln cap="flat" cmpd="sng" w="28575">
            <a:solidFill>
              <a:schemeClr val="accent2"/>
            </a:solidFill>
            <a:prstDash val="solid"/>
            <a:round/>
            <a:headEnd len="med" w="med" type="none"/>
            <a:tailEnd len="med" w="med" type="none"/>
          </a:ln>
        </p:spPr>
      </p:sp>
      <p:sp>
        <p:nvSpPr>
          <p:cNvPr id="1161" name="Google Shape;1161;p60"/>
          <p:cNvSpPr txBox="1"/>
          <p:nvPr/>
        </p:nvSpPr>
        <p:spPr>
          <a:xfrm>
            <a:off x="6935095" y="33192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7</a:t>
            </a:r>
            <a:endParaRPr sz="1800">
              <a:solidFill>
                <a:schemeClr val="accent3"/>
              </a:solidFill>
              <a:latin typeface="Roboto"/>
              <a:ea typeface="Roboto"/>
              <a:cs typeface="Roboto"/>
              <a:sym typeface="Roboto"/>
            </a:endParaRPr>
          </a:p>
        </p:txBody>
      </p:sp>
      <p:sp>
        <p:nvSpPr>
          <p:cNvPr id="1162" name="Google Shape;1162;p60"/>
          <p:cNvSpPr txBox="1"/>
          <p:nvPr/>
        </p:nvSpPr>
        <p:spPr>
          <a:xfrm>
            <a:off x="6935095" y="38526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8</a:t>
            </a:r>
            <a:endParaRPr sz="1800">
              <a:solidFill>
                <a:schemeClr val="accent3"/>
              </a:solidFill>
              <a:latin typeface="Roboto"/>
              <a:ea typeface="Roboto"/>
              <a:cs typeface="Roboto"/>
              <a:sym typeface="Roboto"/>
            </a:endParaRPr>
          </a:p>
        </p:txBody>
      </p:sp>
      <p:graphicFrame>
        <p:nvGraphicFramePr>
          <p:cNvPr id="1163" name="Google Shape;1163;p60"/>
          <p:cNvGraphicFramePr/>
          <p:nvPr/>
        </p:nvGraphicFramePr>
        <p:xfrm>
          <a:off x="1576382" y="2374075"/>
          <a:ext cx="3000000" cy="3000000"/>
        </p:xfrm>
        <a:graphic>
          <a:graphicData uri="http://schemas.openxmlformats.org/drawingml/2006/table">
            <a:tbl>
              <a:tblPr>
                <a:noFill/>
                <a:tableStyleId>{E43C0DB3-A16B-4310-B7AB-6BCD390F8AB1}</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awls</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a:t>
                      </a:r>
                      <a:endParaRPr>
                        <a:latin typeface="Roboto"/>
                        <a:ea typeface="Roboto"/>
                        <a:cs typeface="Roboto"/>
                        <a:sym typeface="Roboto"/>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Roboto"/>
                          <a:ea typeface="Roboto"/>
                          <a:cs typeface="Roboto"/>
                          <a:sym typeface="Roboto"/>
                        </a:rPr>
                        <a:t>sad</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a:t>
                      </a:r>
                      <a:endParaRPr>
                        <a:latin typeface="Roboto"/>
                        <a:ea typeface="Roboto"/>
                        <a:cs typeface="Roboto"/>
                        <a:sym typeface="Roboto"/>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Roboto"/>
                          <a:ea typeface="Roboto"/>
                          <a:cs typeface="Roboto"/>
                          <a:sym typeface="Roboto"/>
                        </a:rPr>
                        <a:t>same</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sap</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45700" marB="45700" marR="45700" marL="45700" anchor="ctr"/>
                </a:tc>
              </a:tr>
            </a:tbl>
          </a:graphicData>
        </a:graphic>
      </p:graphicFrame>
      <p:sp>
        <p:nvSpPr>
          <p:cNvPr id="1164" name="Google Shape;1164;p60"/>
          <p:cNvSpPr txBox="1"/>
          <p:nvPr/>
        </p:nvSpPr>
        <p:spPr>
          <a:xfrm>
            <a:off x="7282925" y="2695163"/>
            <a:ext cx="143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Longest prefix of "sample" is "sam".</a:t>
            </a:r>
            <a:endParaRPr>
              <a:solidFill>
                <a:schemeClr val="accent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170" name="Google Shape;1170;p61"/>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171" name="Google Shape;1171;p61"/>
          <p:cNvSpPr/>
          <p:nvPr/>
        </p:nvSpPr>
        <p:spPr>
          <a:xfrm>
            <a:off x="5437000" y="2261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172" name="Google Shape;1172;p61"/>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sp>
        <p:nvSpPr>
          <p:cNvPr id="1173" name="Google Shape;1173;p61"/>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cxnSp>
        <p:nvCxnSpPr>
          <p:cNvPr id="1174" name="Google Shape;1174;p61"/>
          <p:cNvCxnSpPr>
            <a:stCxn id="1171" idx="4"/>
            <a:endCxn id="1172" idx="7"/>
          </p:cNvCxnSpPr>
          <p:nvPr/>
        </p:nvCxnSpPr>
        <p:spPr>
          <a:xfrm flipH="1">
            <a:off x="5033800" y="2655400"/>
            <a:ext cx="747300" cy="426000"/>
          </a:xfrm>
          <a:prstGeom prst="straightConnector1">
            <a:avLst/>
          </a:prstGeom>
          <a:noFill/>
          <a:ln cap="flat" cmpd="sng" w="28575">
            <a:solidFill>
              <a:schemeClr val="accent2"/>
            </a:solidFill>
            <a:prstDash val="solid"/>
            <a:round/>
            <a:headEnd len="med" w="med" type="none"/>
            <a:tailEnd len="med" w="med" type="none"/>
          </a:ln>
        </p:spPr>
      </p:cxnSp>
      <p:cxnSp>
        <p:nvCxnSpPr>
          <p:cNvPr id="1175" name="Google Shape;1175;p61"/>
          <p:cNvCxnSpPr>
            <a:stCxn id="1171" idx="4"/>
            <a:endCxn id="1173" idx="1"/>
          </p:cNvCxnSpPr>
          <p:nvPr/>
        </p:nvCxnSpPr>
        <p:spPr>
          <a:xfrm>
            <a:off x="5781100" y="2655400"/>
            <a:ext cx="747300" cy="426000"/>
          </a:xfrm>
          <a:prstGeom prst="straightConnector1">
            <a:avLst/>
          </a:prstGeom>
          <a:noFill/>
          <a:ln cap="flat" cmpd="sng" w="19050">
            <a:solidFill>
              <a:srgbClr val="000000"/>
            </a:solidFill>
            <a:prstDash val="solid"/>
            <a:round/>
            <a:headEnd len="med" w="med" type="none"/>
            <a:tailEnd len="med" w="med" type="none"/>
          </a:ln>
        </p:spPr>
      </p:cxnSp>
      <p:sp>
        <p:nvSpPr>
          <p:cNvPr id="1176" name="Google Shape;1176;p61"/>
          <p:cNvSpPr/>
          <p:nvPr/>
        </p:nvSpPr>
        <p:spPr>
          <a:xfrm>
            <a:off x="36844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a:t>
            </a:r>
            <a:endParaRPr sz="1800">
              <a:latin typeface="Consolas"/>
              <a:ea typeface="Consolas"/>
              <a:cs typeface="Consolas"/>
              <a:sym typeface="Consolas"/>
            </a:endParaRPr>
          </a:p>
        </p:txBody>
      </p:sp>
      <p:cxnSp>
        <p:nvCxnSpPr>
          <p:cNvPr id="1177" name="Google Shape;1177;p61"/>
          <p:cNvCxnSpPr>
            <a:stCxn id="1172" idx="4"/>
            <a:endCxn id="1176" idx="0"/>
          </p:cNvCxnSpPr>
          <p:nvPr/>
        </p:nvCxnSpPr>
        <p:spPr>
          <a:xfrm flipH="1">
            <a:off x="40285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178" name="Google Shape;1178;p61"/>
          <p:cNvSpPr/>
          <p:nvPr/>
        </p:nvSpPr>
        <p:spPr>
          <a:xfrm>
            <a:off x="40654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001</a:t>
            </a:r>
            <a:endParaRPr sz="1800">
              <a:latin typeface="Consolas"/>
              <a:ea typeface="Consolas"/>
              <a:cs typeface="Consolas"/>
              <a:sym typeface="Consolas"/>
            </a:endParaRPr>
          </a:p>
        </p:txBody>
      </p:sp>
      <p:cxnSp>
        <p:nvCxnSpPr>
          <p:cNvPr id="1179" name="Google Shape;1179;p61"/>
          <p:cNvCxnSpPr>
            <a:stCxn id="1176" idx="4"/>
            <a:endCxn id="1178" idx="0"/>
          </p:cNvCxnSpPr>
          <p:nvPr/>
        </p:nvCxnSpPr>
        <p:spPr>
          <a:xfrm>
            <a:off x="4028500" y="4179400"/>
            <a:ext cx="381000" cy="368400"/>
          </a:xfrm>
          <a:prstGeom prst="straightConnector1">
            <a:avLst/>
          </a:prstGeom>
          <a:noFill/>
          <a:ln cap="flat" cmpd="sng" w="28575">
            <a:solidFill>
              <a:schemeClr val="accent2"/>
            </a:solidFill>
            <a:prstDash val="solid"/>
            <a:round/>
            <a:headEnd len="med" w="med" type="none"/>
            <a:tailEnd len="med" w="med" type="none"/>
          </a:ln>
        </p:spPr>
      </p:cxnSp>
      <p:graphicFrame>
        <p:nvGraphicFramePr>
          <p:cNvPr id="1180" name="Google Shape;1180;p61"/>
          <p:cNvGraphicFramePr/>
          <p:nvPr/>
        </p:nvGraphicFramePr>
        <p:xfrm>
          <a:off x="580582" y="2306350"/>
          <a:ext cx="3000000" cy="3000000"/>
        </p:xfrm>
        <a:graphic>
          <a:graphicData uri="http://schemas.openxmlformats.org/drawingml/2006/table">
            <a:tbl>
              <a:tblPr>
                <a:noFill/>
                <a:tableStyleId>{E43C0DB3-A16B-4310-B7AB-6BCD390F8AB1}</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001</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solidFill>
                      <a:srgbClr val="CFE2F3"/>
                    </a:solidFill>
                  </a:tcPr>
                </a:tc>
              </a:tr>
            </a:tbl>
          </a:graphicData>
        </a:graphic>
      </p:graphicFrame>
      <p:sp>
        <p:nvSpPr>
          <p:cNvPr id="1181" name="Google Shape;1181;p61"/>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
        <p:nvSpPr>
          <p:cNvPr id="1182" name="Google Shape;1182;p61"/>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183" name="Google Shape;1183;p61"/>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sp>
        <p:nvSpPr>
          <p:cNvPr id="1184" name="Google Shape;1184;p61"/>
          <p:cNvSpPr/>
          <p:nvPr/>
        </p:nvSpPr>
        <p:spPr>
          <a:xfrm>
            <a:off x="61990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101</a:t>
            </a:r>
            <a:endParaRPr sz="1800">
              <a:latin typeface="Consolas"/>
              <a:ea typeface="Consolas"/>
              <a:cs typeface="Consolas"/>
              <a:sym typeface="Consolas"/>
            </a:endParaRPr>
          </a:p>
        </p:txBody>
      </p:sp>
      <p:cxnSp>
        <p:nvCxnSpPr>
          <p:cNvPr id="1185" name="Google Shape;1185;p61"/>
          <p:cNvCxnSpPr>
            <a:stCxn id="1181" idx="4"/>
            <a:endCxn id="1183"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186" name="Google Shape;1186;p61"/>
          <p:cNvCxnSpPr>
            <a:stCxn id="1181" idx="4"/>
            <a:endCxn id="1184" idx="0"/>
          </p:cNvCxnSpPr>
          <p:nvPr/>
        </p:nvCxnSpPr>
        <p:spPr>
          <a:xfrm>
            <a:off x="60097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187" name="Google Shape;1187;p61"/>
          <p:cNvCxnSpPr>
            <a:stCxn id="1173" idx="4"/>
            <a:endCxn id="1182"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188" name="Google Shape;1188;p61"/>
          <p:cNvCxnSpPr>
            <a:stCxn id="1173" idx="4"/>
            <a:endCxn id="1181" idx="0"/>
          </p:cNvCxnSpPr>
          <p:nvPr/>
        </p:nvCxnSpPr>
        <p:spPr>
          <a:xfrm flipH="1">
            <a:off x="6009700" y="3417400"/>
            <a:ext cx="762000" cy="368400"/>
          </a:xfrm>
          <a:prstGeom prst="straightConnector1">
            <a:avLst/>
          </a:prstGeom>
          <a:noFill/>
          <a:ln cap="flat" cmpd="sng" w="19050">
            <a:solidFill>
              <a:srgbClr val="000000"/>
            </a:solidFill>
            <a:prstDash val="solid"/>
            <a:round/>
            <a:headEnd len="med" w="med" type="none"/>
            <a:tailEnd len="med" w="med" type="none"/>
          </a:ln>
        </p:spPr>
      </p:cxnSp>
      <p:sp>
        <p:nvSpPr>
          <p:cNvPr id="1189" name="Google Shape;1189;p61"/>
          <p:cNvSpPr txBox="1"/>
          <p:nvPr/>
        </p:nvSpPr>
        <p:spPr>
          <a:xfrm>
            <a:off x="47535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90" name="Google Shape;1190;p61"/>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91" name="Google Shape;1191;p61"/>
          <p:cNvSpPr txBox="1"/>
          <p:nvPr/>
        </p:nvSpPr>
        <p:spPr>
          <a:xfrm>
            <a:off x="68871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192" name="Google Shape;1192;p61"/>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193" name="Google Shape;1193;p61"/>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94" name="Google Shape;1194;p61"/>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00100</a:t>
            </a:r>
            <a:r>
              <a:rPr lang="en" sz="1800">
                <a:solidFill>
                  <a:schemeClr val="accent2"/>
                </a:solidFill>
                <a:latin typeface="Roboto"/>
                <a:ea typeface="Roboto"/>
                <a:cs typeface="Roboto"/>
                <a:sym typeface="Roboto"/>
              </a:rPr>
              <a:t> is </a:t>
            </a:r>
            <a:r>
              <a:rPr lang="en" sz="1800">
                <a:solidFill>
                  <a:schemeClr val="accent2"/>
                </a:solidFill>
                <a:latin typeface="Consolas"/>
                <a:ea typeface="Consolas"/>
                <a:cs typeface="Consolas"/>
                <a:sym typeface="Consolas"/>
              </a:rPr>
              <a:t>001</a:t>
            </a:r>
            <a:r>
              <a:rPr lang="en" sz="1800">
                <a:solidFill>
                  <a:schemeClr val="accent2"/>
                </a:solidFill>
                <a:latin typeface="Roboto"/>
                <a:ea typeface="Roboto"/>
                <a:cs typeface="Roboto"/>
                <a:sym typeface="Roboto"/>
              </a:rPr>
              <a:t>.</a:t>
            </a:r>
            <a:endParaRPr sz="1800">
              <a:solidFill>
                <a:schemeClr val="accen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200" name="Google Shape;1200;p62"/>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201" name="Google Shape;1201;p62"/>
          <p:cNvSpPr/>
          <p:nvPr/>
        </p:nvSpPr>
        <p:spPr>
          <a:xfrm>
            <a:off x="5437000" y="2261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202" name="Google Shape;1202;p62"/>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sp>
        <p:nvSpPr>
          <p:cNvPr id="1203" name="Google Shape;1203;p62"/>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cxnSp>
        <p:nvCxnSpPr>
          <p:cNvPr id="1204" name="Google Shape;1204;p62"/>
          <p:cNvCxnSpPr>
            <a:stCxn id="1201" idx="4"/>
            <a:endCxn id="1202" idx="7"/>
          </p:cNvCxnSpPr>
          <p:nvPr/>
        </p:nvCxnSpPr>
        <p:spPr>
          <a:xfrm flipH="1">
            <a:off x="5033800" y="2655400"/>
            <a:ext cx="747300" cy="426000"/>
          </a:xfrm>
          <a:prstGeom prst="straightConnector1">
            <a:avLst/>
          </a:prstGeom>
          <a:noFill/>
          <a:ln cap="flat" cmpd="sng" w="28575">
            <a:solidFill>
              <a:schemeClr val="accent2"/>
            </a:solidFill>
            <a:prstDash val="solid"/>
            <a:round/>
            <a:headEnd len="med" w="med" type="none"/>
            <a:tailEnd len="med" w="med" type="none"/>
          </a:ln>
        </p:spPr>
      </p:cxnSp>
      <p:cxnSp>
        <p:nvCxnSpPr>
          <p:cNvPr id="1205" name="Google Shape;1205;p62"/>
          <p:cNvCxnSpPr>
            <a:stCxn id="1201" idx="4"/>
            <a:endCxn id="1203" idx="1"/>
          </p:cNvCxnSpPr>
          <p:nvPr/>
        </p:nvCxnSpPr>
        <p:spPr>
          <a:xfrm>
            <a:off x="5781100" y="2655400"/>
            <a:ext cx="747300" cy="426000"/>
          </a:xfrm>
          <a:prstGeom prst="straightConnector1">
            <a:avLst/>
          </a:prstGeom>
          <a:noFill/>
          <a:ln cap="flat" cmpd="sng" w="19050">
            <a:solidFill>
              <a:srgbClr val="000000"/>
            </a:solidFill>
            <a:prstDash val="solid"/>
            <a:round/>
            <a:headEnd len="med" w="med" type="none"/>
            <a:tailEnd len="med" w="med" type="none"/>
          </a:ln>
        </p:spPr>
      </p:cxnSp>
      <p:cxnSp>
        <p:nvCxnSpPr>
          <p:cNvPr id="1206" name="Google Shape;1206;p62"/>
          <p:cNvCxnSpPr>
            <a:stCxn id="1202" idx="4"/>
            <a:endCxn id="1207" idx="0"/>
          </p:cNvCxnSpPr>
          <p:nvPr/>
        </p:nvCxnSpPr>
        <p:spPr>
          <a:xfrm flipH="1">
            <a:off x="40285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208" name="Google Shape;1208;p62"/>
          <p:cNvSpPr/>
          <p:nvPr/>
        </p:nvSpPr>
        <p:spPr>
          <a:xfrm>
            <a:off x="40654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001</a:t>
            </a:r>
            <a:endParaRPr sz="1800">
              <a:latin typeface="Consolas"/>
              <a:ea typeface="Consolas"/>
              <a:cs typeface="Consolas"/>
              <a:sym typeface="Consolas"/>
            </a:endParaRPr>
          </a:p>
        </p:txBody>
      </p:sp>
      <p:cxnSp>
        <p:nvCxnSpPr>
          <p:cNvPr id="1209" name="Google Shape;1209;p62"/>
          <p:cNvCxnSpPr>
            <a:stCxn id="1207" idx="4"/>
            <a:endCxn id="1208" idx="0"/>
          </p:cNvCxnSpPr>
          <p:nvPr/>
        </p:nvCxnSpPr>
        <p:spPr>
          <a:xfrm>
            <a:off x="4028500" y="4179400"/>
            <a:ext cx="381000" cy="368400"/>
          </a:xfrm>
          <a:prstGeom prst="straightConnector1">
            <a:avLst/>
          </a:prstGeom>
          <a:noFill/>
          <a:ln cap="flat" cmpd="sng" w="19050">
            <a:solidFill>
              <a:srgbClr val="000000"/>
            </a:solidFill>
            <a:prstDash val="solid"/>
            <a:round/>
            <a:headEnd len="med" w="med" type="none"/>
            <a:tailEnd len="med" w="med" type="none"/>
          </a:ln>
        </p:spPr>
      </p:cxnSp>
      <p:sp>
        <p:nvSpPr>
          <p:cNvPr id="1210" name="Google Shape;1210;p62"/>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
        <p:nvSpPr>
          <p:cNvPr id="1211" name="Google Shape;1211;p62"/>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212" name="Google Shape;1212;p62"/>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sp>
        <p:nvSpPr>
          <p:cNvPr id="1213" name="Google Shape;1213;p62"/>
          <p:cNvSpPr/>
          <p:nvPr/>
        </p:nvSpPr>
        <p:spPr>
          <a:xfrm>
            <a:off x="61990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101</a:t>
            </a:r>
            <a:endParaRPr sz="1800">
              <a:latin typeface="Consolas"/>
              <a:ea typeface="Consolas"/>
              <a:cs typeface="Consolas"/>
              <a:sym typeface="Consolas"/>
            </a:endParaRPr>
          </a:p>
        </p:txBody>
      </p:sp>
      <p:cxnSp>
        <p:nvCxnSpPr>
          <p:cNvPr id="1214" name="Google Shape;1214;p62"/>
          <p:cNvCxnSpPr>
            <a:stCxn id="1210" idx="4"/>
            <a:endCxn id="1212"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15" name="Google Shape;1215;p62"/>
          <p:cNvCxnSpPr>
            <a:stCxn id="1210" idx="4"/>
            <a:endCxn id="1213" idx="0"/>
          </p:cNvCxnSpPr>
          <p:nvPr/>
        </p:nvCxnSpPr>
        <p:spPr>
          <a:xfrm>
            <a:off x="60097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16" name="Google Shape;1216;p62"/>
          <p:cNvCxnSpPr>
            <a:stCxn id="1203" idx="4"/>
            <a:endCxn id="1211"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217" name="Google Shape;1217;p62"/>
          <p:cNvCxnSpPr>
            <a:stCxn id="1203" idx="4"/>
            <a:endCxn id="1210" idx="0"/>
          </p:cNvCxnSpPr>
          <p:nvPr/>
        </p:nvCxnSpPr>
        <p:spPr>
          <a:xfrm flipH="1">
            <a:off x="6009700" y="3417400"/>
            <a:ext cx="762000" cy="368400"/>
          </a:xfrm>
          <a:prstGeom prst="straightConnector1">
            <a:avLst/>
          </a:prstGeom>
          <a:noFill/>
          <a:ln cap="flat" cmpd="sng" w="19050">
            <a:solidFill>
              <a:srgbClr val="000000"/>
            </a:solidFill>
            <a:prstDash val="solid"/>
            <a:round/>
            <a:headEnd len="med" w="med" type="none"/>
            <a:tailEnd len="med" w="med" type="none"/>
          </a:ln>
        </p:spPr>
      </p:cxnSp>
      <p:sp>
        <p:nvSpPr>
          <p:cNvPr id="1218" name="Google Shape;1218;p62"/>
          <p:cNvSpPr txBox="1"/>
          <p:nvPr/>
        </p:nvSpPr>
        <p:spPr>
          <a:xfrm>
            <a:off x="47535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219" name="Google Shape;1219;p62"/>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220" name="Google Shape;1220;p62"/>
          <p:cNvSpPr txBox="1"/>
          <p:nvPr/>
        </p:nvSpPr>
        <p:spPr>
          <a:xfrm>
            <a:off x="68871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221" name="Google Shape;1221;p62"/>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222" name="Google Shape;1222;p62"/>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cxnSp>
        <p:nvCxnSpPr>
          <p:cNvPr id="1223" name="Google Shape;1223;p62"/>
          <p:cNvCxnSpPr>
            <a:stCxn id="1207" idx="4"/>
          </p:cNvCxnSpPr>
          <p:nvPr/>
        </p:nvCxnSpPr>
        <p:spPr>
          <a:xfrm flipH="1">
            <a:off x="3647500" y="4179400"/>
            <a:ext cx="381000" cy="368400"/>
          </a:xfrm>
          <a:prstGeom prst="straightConnector1">
            <a:avLst/>
          </a:prstGeom>
          <a:noFill/>
          <a:ln cap="flat" cmpd="sng" w="19050">
            <a:solidFill>
              <a:schemeClr val="accent2"/>
            </a:solidFill>
            <a:prstDash val="dash"/>
            <a:round/>
            <a:headEnd len="med" w="med" type="none"/>
            <a:tailEnd len="med" w="med" type="none"/>
          </a:ln>
        </p:spPr>
      </p:cxnSp>
      <p:sp>
        <p:nvSpPr>
          <p:cNvPr id="1207" name="Google Shape;1207;p62"/>
          <p:cNvSpPr/>
          <p:nvPr/>
        </p:nvSpPr>
        <p:spPr>
          <a:xfrm>
            <a:off x="36844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a:t>
            </a:r>
            <a:endParaRPr sz="1800">
              <a:latin typeface="Consolas"/>
              <a:ea typeface="Consolas"/>
              <a:cs typeface="Consolas"/>
              <a:sym typeface="Consolas"/>
            </a:endParaRPr>
          </a:p>
        </p:txBody>
      </p:sp>
      <p:graphicFrame>
        <p:nvGraphicFramePr>
          <p:cNvPr id="1224" name="Google Shape;1224;p62"/>
          <p:cNvGraphicFramePr/>
          <p:nvPr/>
        </p:nvGraphicFramePr>
        <p:xfrm>
          <a:off x="580582" y="2306350"/>
          <a:ext cx="3000000" cy="3000000"/>
        </p:xfrm>
        <a:graphic>
          <a:graphicData uri="http://schemas.openxmlformats.org/drawingml/2006/table">
            <a:tbl>
              <a:tblPr>
                <a:noFill/>
                <a:tableStyleId>{E43C0DB3-A16B-4310-B7AB-6BCD390F8AB1}</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bl>
          </a:graphicData>
        </a:graphic>
      </p:graphicFrame>
      <p:sp>
        <p:nvSpPr>
          <p:cNvPr id="1225" name="Google Shape;1225;p62"/>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00000</a:t>
            </a:r>
            <a:r>
              <a:rPr lang="en" sz="1800">
                <a:solidFill>
                  <a:schemeClr val="accent2"/>
                </a:solidFill>
                <a:latin typeface="Roboto"/>
                <a:ea typeface="Roboto"/>
                <a:cs typeface="Roboto"/>
                <a:sym typeface="Roboto"/>
              </a:rPr>
              <a:t> is </a:t>
            </a:r>
            <a:r>
              <a:rPr lang="en" sz="1800">
                <a:solidFill>
                  <a:schemeClr val="accent2"/>
                </a:solidFill>
                <a:latin typeface="Consolas"/>
                <a:ea typeface="Consolas"/>
                <a:cs typeface="Consolas"/>
                <a:sym typeface="Consolas"/>
              </a:rPr>
              <a:t>0</a:t>
            </a:r>
            <a:r>
              <a:rPr lang="en" sz="1800">
                <a:solidFill>
                  <a:schemeClr val="accent2"/>
                </a:solidFill>
                <a:latin typeface="Roboto"/>
                <a:ea typeface="Roboto"/>
                <a:cs typeface="Roboto"/>
                <a:sym typeface="Roboto"/>
              </a:rPr>
              <a:t>.</a:t>
            </a:r>
            <a:endParaRPr sz="1800">
              <a:solidFill>
                <a:schemeClr val="accen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p:nvPr/>
        </p:nvSpPr>
        <p:spPr>
          <a:xfrm>
            <a:off x="3274100" y="4375025"/>
            <a:ext cx="1398900" cy="552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p2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Colocation Facilities</a:t>
            </a:r>
            <a:endParaRPr/>
          </a:p>
        </p:txBody>
      </p:sp>
      <p:sp>
        <p:nvSpPr>
          <p:cNvPr id="184" name="Google Shape;184;p27"/>
          <p:cNvSpPr txBox="1"/>
          <p:nvPr>
            <p:ph idx="1" type="body"/>
          </p:nvPr>
        </p:nvSpPr>
        <p:spPr>
          <a:xfrm>
            <a:off x="107050" y="402200"/>
            <a:ext cx="89097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Colocation facility </a:t>
            </a:r>
            <a:r>
              <a:rPr lang="en"/>
              <a:t>(aka </a:t>
            </a:r>
            <a:r>
              <a:rPr b="1" lang="en"/>
              <a:t>carrier hotel</a:t>
            </a:r>
            <a:r>
              <a:rPr lang="en"/>
              <a:t>): A building where multiple ISPs install routers.</a:t>
            </a:r>
            <a:endParaRPr/>
          </a:p>
          <a:p>
            <a:pPr indent="0" lvl="0" marL="0" rtl="0" algn="l">
              <a:spcBef>
                <a:spcPts val="600"/>
              </a:spcBef>
              <a:spcAft>
                <a:spcPts val="0"/>
              </a:spcAft>
              <a:buNone/>
            </a:pPr>
            <a:r>
              <a:rPr lang="en"/>
              <a:t>Allows for high-performance connections between networks.</a:t>
            </a:r>
            <a:endParaRPr/>
          </a:p>
        </p:txBody>
      </p:sp>
      <p:pic>
        <p:nvPicPr>
          <p:cNvPr id="185" name="Google Shape;185;p27"/>
          <p:cNvPicPr preferRelativeResize="0"/>
          <p:nvPr/>
        </p:nvPicPr>
        <p:blipFill>
          <a:blip r:embed="rId3">
            <a:alphaModFix/>
          </a:blip>
          <a:stretch>
            <a:fillRect/>
          </a:stretch>
        </p:blipFill>
        <p:spPr>
          <a:xfrm>
            <a:off x="1797475" y="1332224"/>
            <a:ext cx="3837551" cy="2878150"/>
          </a:xfrm>
          <a:prstGeom prst="rect">
            <a:avLst/>
          </a:prstGeom>
          <a:noFill/>
          <a:ln>
            <a:noFill/>
          </a:ln>
        </p:spPr>
      </p:pic>
      <p:pic>
        <p:nvPicPr>
          <p:cNvPr id="186" name="Google Shape;186;p27"/>
          <p:cNvPicPr preferRelativeResize="0"/>
          <p:nvPr/>
        </p:nvPicPr>
        <p:blipFill>
          <a:blip r:embed="rId4">
            <a:alphaModFix/>
          </a:blip>
          <a:stretch>
            <a:fillRect/>
          </a:stretch>
        </p:blipFill>
        <p:spPr>
          <a:xfrm>
            <a:off x="5761270" y="1332224"/>
            <a:ext cx="1585229" cy="2878152"/>
          </a:xfrm>
          <a:prstGeom prst="rect">
            <a:avLst/>
          </a:prstGeom>
          <a:noFill/>
          <a:ln>
            <a:noFill/>
          </a:ln>
        </p:spPr>
      </p:pic>
      <p:sp>
        <p:nvSpPr>
          <p:cNvPr id="187" name="Google Shape;187;p27"/>
          <p:cNvSpPr/>
          <p:nvPr/>
        </p:nvSpPr>
        <p:spPr>
          <a:xfrm>
            <a:off x="1668100" y="4375025"/>
            <a:ext cx="1398900" cy="552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88" name="Google Shape;188;p27"/>
          <p:cNvCxnSpPr>
            <a:stCxn id="189" idx="3"/>
            <a:endCxn id="190" idx="1"/>
          </p:cNvCxnSpPr>
          <p:nvPr/>
        </p:nvCxnSpPr>
        <p:spPr>
          <a:xfrm>
            <a:off x="3044752" y="4651175"/>
            <a:ext cx="256800" cy="0"/>
          </a:xfrm>
          <a:prstGeom prst="straightConnector1">
            <a:avLst/>
          </a:prstGeom>
          <a:noFill/>
          <a:ln cap="flat" cmpd="sng" w="19050">
            <a:solidFill>
              <a:srgbClr val="000000"/>
            </a:solidFill>
            <a:prstDash val="solid"/>
            <a:round/>
            <a:headEnd len="med" w="med" type="none"/>
            <a:tailEnd len="med" w="med" type="none"/>
          </a:ln>
        </p:spPr>
      </p:cxnSp>
      <p:sp>
        <p:nvSpPr>
          <p:cNvPr id="191" name="Google Shape;191;p27"/>
          <p:cNvSpPr/>
          <p:nvPr/>
        </p:nvSpPr>
        <p:spPr>
          <a:xfrm>
            <a:off x="2464952" y="447955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2" name="Google Shape;192;p27"/>
          <p:cNvCxnSpPr>
            <a:stCxn id="191" idx="3"/>
            <a:endCxn id="189" idx="1"/>
          </p:cNvCxnSpPr>
          <p:nvPr/>
        </p:nvCxnSpPr>
        <p:spPr>
          <a:xfrm>
            <a:off x="2608052" y="4551100"/>
            <a:ext cx="293700" cy="100200"/>
          </a:xfrm>
          <a:prstGeom prst="straightConnector1">
            <a:avLst/>
          </a:prstGeom>
          <a:noFill/>
          <a:ln cap="flat" cmpd="sng" w="9525">
            <a:solidFill>
              <a:srgbClr val="D9D9D9"/>
            </a:solidFill>
            <a:prstDash val="solid"/>
            <a:round/>
            <a:headEnd len="med" w="med" type="none"/>
            <a:tailEnd len="med" w="med" type="none"/>
          </a:ln>
        </p:spPr>
      </p:cxnSp>
      <p:sp>
        <p:nvSpPr>
          <p:cNvPr id="193" name="Google Shape;193;p27"/>
          <p:cNvSpPr/>
          <p:nvPr/>
        </p:nvSpPr>
        <p:spPr>
          <a:xfrm>
            <a:off x="2250127" y="472272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4" name="Google Shape;194;p27"/>
          <p:cNvCxnSpPr>
            <a:stCxn id="193" idx="3"/>
            <a:endCxn id="189" idx="1"/>
          </p:cNvCxnSpPr>
          <p:nvPr/>
        </p:nvCxnSpPr>
        <p:spPr>
          <a:xfrm flipH="1" rot="10800000">
            <a:off x="2393227" y="4651175"/>
            <a:ext cx="508500" cy="143100"/>
          </a:xfrm>
          <a:prstGeom prst="straightConnector1">
            <a:avLst/>
          </a:prstGeom>
          <a:noFill/>
          <a:ln cap="flat" cmpd="sng" w="9525">
            <a:solidFill>
              <a:srgbClr val="D9D9D9"/>
            </a:solidFill>
            <a:prstDash val="solid"/>
            <a:round/>
            <a:headEnd len="med" w="med" type="none"/>
            <a:tailEnd len="med" w="med" type="none"/>
          </a:ln>
        </p:spPr>
      </p:cxnSp>
      <p:sp>
        <p:nvSpPr>
          <p:cNvPr id="189" name="Google Shape;189;p27"/>
          <p:cNvSpPr/>
          <p:nvPr/>
        </p:nvSpPr>
        <p:spPr>
          <a:xfrm>
            <a:off x="2901652" y="4579625"/>
            <a:ext cx="143100" cy="143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 name="Google Shape;195;p27"/>
          <p:cNvSpPr/>
          <p:nvPr/>
        </p:nvSpPr>
        <p:spPr>
          <a:xfrm>
            <a:off x="1967052" y="455110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6" name="Google Shape;196;p27"/>
          <p:cNvCxnSpPr>
            <a:stCxn id="195" idx="3"/>
            <a:endCxn id="191" idx="1"/>
          </p:cNvCxnSpPr>
          <p:nvPr/>
        </p:nvCxnSpPr>
        <p:spPr>
          <a:xfrm flipH="1" rot="10800000">
            <a:off x="2110152" y="4551250"/>
            <a:ext cx="354900" cy="71400"/>
          </a:xfrm>
          <a:prstGeom prst="straightConnector1">
            <a:avLst/>
          </a:prstGeom>
          <a:noFill/>
          <a:ln cap="flat" cmpd="sng" w="9525">
            <a:solidFill>
              <a:srgbClr val="D9D9D9"/>
            </a:solidFill>
            <a:prstDash val="solid"/>
            <a:round/>
            <a:headEnd len="med" w="med" type="none"/>
            <a:tailEnd len="med" w="med" type="none"/>
          </a:ln>
        </p:spPr>
      </p:cxnSp>
      <p:cxnSp>
        <p:nvCxnSpPr>
          <p:cNvPr id="197" name="Google Shape;197;p27"/>
          <p:cNvCxnSpPr>
            <a:stCxn id="195" idx="2"/>
            <a:endCxn id="193" idx="1"/>
          </p:cNvCxnSpPr>
          <p:nvPr/>
        </p:nvCxnSpPr>
        <p:spPr>
          <a:xfrm>
            <a:off x="2038602" y="4694200"/>
            <a:ext cx="211500" cy="100200"/>
          </a:xfrm>
          <a:prstGeom prst="straightConnector1">
            <a:avLst/>
          </a:prstGeom>
          <a:noFill/>
          <a:ln cap="flat" cmpd="sng" w="9525">
            <a:solidFill>
              <a:srgbClr val="D9D9D9"/>
            </a:solidFill>
            <a:prstDash val="solid"/>
            <a:round/>
            <a:headEnd len="med" w="med" type="none"/>
            <a:tailEnd len="med" w="med" type="none"/>
          </a:ln>
        </p:spPr>
      </p:cxnSp>
      <p:sp>
        <p:nvSpPr>
          <p:cNvPr id="198" name="Google Shape;198;p27"/>
          <p:cNvSpPr/>
          <p:nvPr/>
        </p:nvSpPr>
        <p:spPr>
          <a:xfrm>
            <a:off x="3776427" y="445597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9" name="Google Shape;199;p27"/>
          <p:cNvSpPr/>
          <p:nvPr/>
        </p:nvSpPr>
        <p:spPr>
          <a:xfrm>
            <a:off x="4377502" y="449232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0" name="Google Shape;200;p27"/>
          <p:cNvSpPr/>
          <p:nvPr/>
        </p:nvSpPr>
        <p:spPr>
          <a:xfrm>
            <a:off x="4035327" y="469420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201" name="Google Shape;201;p27"/>
          <p:cNvCxnSpPr>
            <a:stCxn id="190" idx="3"/>
            <a:endCxn id="198" idx="1"/>
          </p:cNvCxnSpPr>
          <p:nvPr/>
        </p:nvCxnSpPr>
        <p:spPr>
          <a:xfrm flipH="1" rot="10800000">
            <a:off x="3444752" y="4527575"/>
            <a:ext cx="331800" cy="123600"/>
          </a:xfrm>
          <a:prstGeom prst="straightConnector1">
            <a:avLst/>
          </a:prstGeom>
          <a:noFill/>
          <a:ln cap="flat" cmpd="sng" w="9525">
            <a:solidFill>
              <a:srgbClr val="D9D9D9"/>
            </a:solidFill>
            <a:prstDash val="solid"/>
            <a:round/>
            <a:headEnd len="med" w="med" type="none"/>
            <a:tailEnd len="med" w="med" type="none"/>
          </a:ln>
        </p:spPr>
      </p:cxnSp>
      <p:cxnSp>
        <p:nvCxnSpPr>
          <p:cNvPr id="202" name="Google Shape;202;p27"/>
          <p:cNvCxnSpPr>
            <a:stCxn id="190" idx="3"/>
            <a:endCxn id="200" idx="1"/>
          </p:cNvCxnSpPr>
          <p:nvPr/>
        </p:nvCxnSpPr>
        <p:spPr>
          <a:xfrm>
            <a:off x="3444752" y="4651175"/>
            <a:ext cx="590700" cy="114600"/>
          </a:xfrm>
          <a:prstGeom prst="straightConnector1">
            <a:avLst/>
          </a:prstGeom>
          <a:noFill/>
          <a:ln cap="flat" cmpd="sng" w="9525">
            <a:solidFill>
              <a:srgbClr val="D9D9D9"/>
            </a:solidFill>
            <a:prstDash val="solid"/>
            <a:round/>
            <a:headEnd len="med" w="med" type="none"/>
            <a:tailEnd len="med" w="med" type="none"/>
          </a:ln>
        </p:spPr>
      </p:cxnSp>
      <p:cxnSp>
        <p:nvCxnSpPr>
          <p:cNvPr id="203" name="Google Shape;203;p27"/>
          <p:cNvCxnSpPr>
            <a:stCxn id="200" idx="3"/>
            <a:endCxn id="199" idx="1"/>
          </p:cNvCxnSpPr>
          <p:nvPr/>
        </p:nvCxnSpPr>
        <p:spPr>
          <a:xfrm flipH="1" rot="10800000">
            <a:off x="4178427" y="4563850"/>
            <a:ext cx="199200" cy="201900"/>
          </a:xfrm>
          <a:prstGeom prst="straightConnector1">
            <a:avLst/>
          </a:prstGeom>
          <a:noFill/>
          <a:ln cap="flat" cmpd="sng" w="9525">
            <a:solidFill>
              <a:srgbClr val="D9D9D9"/>
            </a:solidFill>
            <a:prstDash val="solid"/>
            <a:round/>
            <a:headEnd len="med" w="med" type="none"/>
            <a:tailEnd len="med" w="med" type="none"/>
          </a:ln>
        </p:spPr>
      </p:cxnSp>
      <p:cxnSp>
        <p:nvCxnSpPr>
          <p:cNvPr id="204" name="Google Shape;204;p27"/>
          <p:cNvCxnSpPr>
            <a:stCxn id="198" idx="3"/>
            <a:endCxn id="199" idx="1"/>
          </p:cNvCxnSpPr>
          <p:nvPr/>
        </p:nvCxnSpPr>
        <p:spPr>
          <a:xfrm>
            <a:off x="3919527" y="4527525"/>
            <a:ext cx="458100" cy="36300"/>
          </a:xfrm>
          <a:prstGeom prst="straightConnector1">
            <a:avLst/>
          </a:prstGeom>
          <a:noFill/>
          <a:ln cap="flat" cmpd="sng" w="9525">
            <a:solidFill>
              <a:srgbClr val="D9D9D9"/>
            </a:solidFill>
            <a:prstDash val="solid"/>
            <a:round/>
            <a:headEnd len="med" w="med" type="none"/>
            <a:tailEnd len="med" w="med" type="none"/>
          </a:ln>
        </p:spPr>
      </p:cxnSp>
      <p:sp>
        <p:nvSpPr>
          <p:cNvPr id="190" name="Google Shape;190;p27"/>
          <p:cNvSpPr/>
          <p:nvPr/>
        </p:nvSpPr>
        <p:spPr>
          <a:xfrm>
            <a:off x="3301652" y="4579625"/>
            <a:ext cx="143100" cy="143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5" name="Google Shape;205;p27"/>
          <p:cNvSpPr txBox="1"/>
          <p:nvPr/>
        </p:nvSpPr>
        <p:spPr>
          <a:xfrm>
            <a:off x="4931900" y="4408025"/>
            <a:ext cx="2544000" cy="4863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In our diagrams, these routers would live in carrier hotels.</a:t>
            </a:r>
            <a:endParaRPr>
              <a:solidFill>
                <a:schemeClr val="accent2"/>
              </a:solidFill>
              <a:latin typeface="Roboto"/>
              <a:ea typeface="Roboto"/>
              <a:cs typeface="Roboto"/>
              <a:sym typeface="Roboto"/>
            </a:endParaRPr>
          </a:p>
        </p:txBody>
      </p:sp>
      <p:sp>
        <p:nvSpPr>
          <p:cNvPr id="206" name="Google Shape;206;p27"/>
          <p:cNvSpPr/>
          <p:nvPr/>
        </p:nvSpPr>
        <p:spPr>
          <a:xfrm>
            <a:off x="2797550" y="4365125"/>
            <a:ext cx="751200" cy="5343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231" name="Google Shape;1231;p63"/>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Longest prefix matching also works with default route.</a:t>
            </a:r>
            <a:endParaRPr/>
          </a:p>
          <a:p>
            <a:pPr indent="-342900" lvl="0" marL="457200" rtl="0" algn="l">
              <a:spcBef>
                <a:spcPts val="600"/>
              </a:spcBef>
              <a:spcAft>
                <a:spcPts val="0"/>
              </a:spcAft>
              <a:buSzPts val="1800"/>
              <a:buChar char="●"/>
            </a:pPr>
            <a:r>
              <a:rPr lang="en"/>
              <a:t>If you see another prefix, it will be returned over the default route.</a:t>
            </a:r>
            <a:endParaRPr/>
          </a:p>
          <a:p>
            <a:pPr indent="-342900" lvl="0" marL="457200" rtl="0" algn="l">
              <a:spcBef>
                <a:spcPts val="0"/>
              </a:spcBef>
              <a:spcAft>
                <a:spcPts val="0"/>
              </a:spcAft>
              <a:buSzPts val="1800"/>
              <a:buChar char="●"/>
            </a:pPr>
            <a:r>
              <a:rPr lang="en"/>
              <a:t>If you finish spelling or fall off the tree without seeing any other prefix,</a:t>
            </a:r>
            <a:br>
              <a:rPr lang="en"/>
            </a:br>
            <a:r>
              <a:rPr lang="en"/>
              <a:t>the default is returned.</a:t>
            </a:r>
            <a:endParaRPr/>
          </a:p>
        </p:txBody>
      </p:sp>
      <p:sp>
        <p:nvSpPr>
          <p:cNvPr id="1232" name="Google Shape;1232;p63"/>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cxnSp>
        <p:nvCxnSpPr>
          <p:cNvPr id="1233" name="Google Shape;1233;p63"/>
          <p:cNvCxnSpPr>
            <a:stCxn id="1234" idx="4"/>
            <a:endCxn id="1232" idx="7"/>
          </p:cNvCxnSpPr>
          <p:nvPr/>
        </p:nvCxnSpPr>
        <p:spPr>
          <a:xfrm flipH="1">
            <a:off x="5033800" y="2655400"/>
            <a:ext cx="747300" cy="426000"/>
          </a:xfrm>
          <a:prstGeom prst="straightConnector1">
            <a:avLst/>
          </a:prstGeom>
          <a:noFill/>
          <a:ln cap="flat" cmpd="sng" w="19050">
            <a:solidFill>
              <a:srgbClr val="000000"/>
            </a:solidFill>
            <a:prstDash val="solid"/>
            <a:round/>
            <a:headEnd len="med" w="med" type="none"/>
            <a:tailEnd len="med" w="med" type="none"/>
          </a:ln>
        </p:spPr>
      </p:cxnSp>
      <p:cxnSp>
        <p:nvCxnSpPr>
          <p:cNvPr id="1235" name="Google Shape;1235;p63"/>
          <p:cNvCxnSpPr>
            <a:stCxn id="1234" idx="4"/>
            <a:endCxn id="1236" idx="1"/>
          </p:cNvCxnSpPr>
          <p:nvPr/>
        </p:nvCxnSpPr>
        <p:spPr>
          <a:xfrm>
            <a:off x="5781100" y="2655400"/>
            <a:ext cx="747300" cy="426000"/>
          </a:xfrm>
          <a:prstGeom prst="straightConnector1">
            <a:avLst/>
          </a:prstGeom>
          <a:noFill/>
          <a:ln cap="flat" cmpd="sng" w="28575">
            <a:solidFill>
              <a:schemeClr val="accent2"/>
            </a:solidFill>
            <a:prstDash val="solid"/>
            <a:round/>
            <a:headEnd len="med" w="med" type="none"/>
            <a:tailEnd len="med" w="med" type="none"/>
          </a:ln>
        </p:spPr>
      </p:cxnSp>
      <p:sp>
        <p:nvSpPr>
          <p:cNvPr id="1237" name="Google Shape;1237;p63"/>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238" name="Google Shape;1238;p63"/>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cxnSp>
        <p:nvCxnSpPr>
          <p:cNvPr id="1239" name="Google Shape;1239;p63"/>
          <p:cNvCxnSpPr>
            <a:stCxn id="1240" idx="4"/>
            <a:endCxn id="1238"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41" name="Google Shape;1241;p63"/>
          <p:cNvCxnSpPr>
            <a:stCxn id="1236" idx="4"/>
            <a:endCxn id="1237"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242" name="Google Shape;1242;p63"/>
          <p:cNvCxnSpPr>
            <a:stCxn id="1236" idx="4"/>
            <a:endCxn id="1240" idx="0"/>
          </p:cNvCxnSpPr>
          <p:nvPr/>
        </p:nvCxnSpPr>
        <p:spPr>
          <a:xfrm flipH="1">
            <a:off x="60097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243" name="Google Shape;1243;p63"/>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244" name="Google Shape;1244;p63"/>
          <p:cNvSpPr txBox="1"/>
          <p:nvPr/>
        </p:nvSpPr>
        <p:spPr>
          <a:xfrm>
            <a:off x="6125197" y="2292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245" name="Google Shape;1245;p63"/>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246" name="Google Shape;1246;p63"/>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graphicFrame>
        <p:nvGraphicFramePr>
          <p:cNvPr id="1247" name="Google Shape;1247;p63"/>
          <p:cNvGraphicFramePr/>
          <p:nvPr/>
        </p:nvGraphicFramePr>
        <p:xfrm>
          <a:off x="580582" y="2611150"/>
          <a:ext cx="3000000" cy="3000000"/>
        </p:xfrm>
        <a:graphic>
          <a:graphicData uri="http://schemas.openxmlformats.org/drawingml/2006/table">
            <a:tbl>
              <a:tblPr>
                <a:noFill/>
                <a:tableStyleId>{E43C0DB3-A16B-4310-B7AB-6BCD390F8AB1}</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bl>
          </a:graphicData>
        </a:graphic>
      </p:graphicFrame>
      <p:sp>
        <p:nvSpPr>
          <p:cNvPr id="1248" name="Google Shape;1248;p63"/>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10100</a:t>
            </a:r>
            <a:r>
              <a:rPr lang="en" sz="1800">
                <a:solidFill>
                  <a:schemeClr val="accent2"/>
                </a:solidFill>
                <a:latin typeface="Roboto"/>
                <a:ea typeface="Roboto"/>
                <a:cs typeface="Roboto"/>
                <a:sym typeface="Roboto"/>
              </a:rPr>
              <a:t> is default.</a:t>
            </a:r>
            <a:endParaRPr sz="1800">
              <a:solidFill>
                <a:schemeClr val="accent2"/>
              </a:solidFill>
              <a:latin typeface="Roboto"/>
              <a:ea typeface="Roboto"/>
              <a:cs typeface="Roboto"/>
              <a:sym typeface="Roboto"/>
            </a:endParaRPr>
          </a:p>
        </p:txBody>
      </p:sp>
      <p:cxnSp>
        <p:nvCxnSpPr>
          <p:cNvPr id="1249" name="Google Shape;1249;p63"/>
          <p:cNvCxnSpPr/>
          <p:nvPr/>
        </p:nvCxnSpPr>
        <p:spPr>
          <a:xfrm>
            <a:off x="5995000" y="4179400"/>
            <a:ext cx="533400" cy="368400"/>
          </a:xfrm>
          <a:prstGeom prst="straightConnector1">
            <a:avLst/>
          </a:prstGeom>
          <a:noFill/>
          <a:ln cap="flat" cmpd="sng" w="19050">
            <a:solidFill>
              <a:schemeClr val="accent2"/>
            </a:solidFill>
            <a:prstDash val="dash"/>
            <a:round/>
            <a:headEnd len="med" w="med" type="none"/>
            <a:tailEnd len="med" w="med" type="none"/>
          </a:ln>
        </p:spPr>
      </p:cxnSp>
      <p:sp>
        <p:nvSpPr>
          <p:cNvPr id="1234" name="Google Shape;1234;p63"/>
          <p:cNvSpPr/>
          <p:nvPr/>
        </p:nvSpPr>
        <p:spPr>
          <a:xfrm>
            <a:off x="5437000" y="2261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236" name="Google Shape;1236;p63"/>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sp>
        <p:nvSpPr>
          <p:cNvPr id="1240" name="Google Shape;1240;p63"/>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Efficient IP Lookup with Tries</a:t>
            </a:r>
            <a:endParaRPr/>
          </a:p>
        </p:txBody>
      </p:sp>
      <p:sp>
        <p:nvSpPr>
          <p:cNvPr id="1255" name="Google Shape;1255;p64"/>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Runtime of longest prefix matching in a trie is </a:t>
            </a:r>
            <a:r>
              <a:rPr i="1" lang="en"/>
              <a:t>constant</a:t>
            </a:r>
            <a:r>
              <a:rPr lang="en"/>
              <a:t>: O(1).</a:t>
            </a:r>
            <a:endParaRPr/>
          </a:p>
          <a:p>
            <a:pPr indent="-342900" lvl="0" marL="457200" rtl="0" algn="l">
              <a:spcBef>
                <a:spcPts val="600"/>
              </a:spcBef>
              <a:spcAft>
                <a:spcPts val="0"/>
              </a:spcAft>
              <a:buSzPts val="1800"/>
              <a:buChar char="●"/>
            </a:pPr>
            <a:r>
              <a:rPr lang="en"/>
              <a:t>We'll only visit at most 32 nodes from spelling out the IP address.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All routers have efficient longest prefix matching functionality.</a:t>
            </a:r>
            <a:endParaRPr/>
          </a:p>
          <a:p>
            <a:pPr indent="0" lvl="0" marL="0" rtl="0" algn="l">
              <a:spcBef>
                <a:spcPts val="600"/>
              </a:spcBef>
              <a:spcAft>
                <a:spcPts val="0"/>
              </a:spcAft>
              <a:buNone/>
            </a:pPr>
            <a:r>
              <a:rPr lang="en"/>
              <a:t>Some use more complex solutions with heuristics and optimizations.</a:t>
            </a:r>
            <a:endParaRPr/>
          </a:p>
          <a:p>
            <a:pPr indent="-342900" lvl="0" marL="457200" rtl="0" algn="l">
              <a:spcBef>
                <a:spcPts val="600"/>
              </a:spcBef>
              <a:spcAft>
                <a:spcPts val="0"/>
              </a:spcAft>
              <a:buSzPts val="1800"/>
              <a:buChar char="●"/>
            </a:pPr>
            <a:r>
              <a:rPr lang="en"/>
              <a:t>Some destinations are more popular than others.</a:t>
            </a:r>
            <a:endParaRPr/>
          </a:p>
          <a:p>
            <a:pPr indent="-342900" lvl="0" marL="457200" rtl="0" algn="l">
              <a:spcBef>
                <a:spcPts val="0"/>
              </a:spcBef>
              <a:spcAft>
                <a:spcPts val="0"/>
              </a:spcAft>
              <a:buSzPts val="1800"/>
              <a:buChar char="●"/>
            </a:pPr>
            <a:r>
              <a:rPr lang="en"/>
              <a:t>Some ports have more destinations.</a:t>
            </a:r>
            <a:endParaRPr/>
          </a:p>
          <a:p>
            <a:pPr indent="-342900" lvl="0" marL="457200" rtl="0" algn="l">
              <a:spcBef>
                <a:spcPts val="0"/>
              </a:spcBef>
              <a:spcAft>
                <a:spcPts val="0"/>
              </a:spcAft>
              <a:buSzPts val="1800"/>
              <a:buChar char="●"/>
            </a:pPr>
            <a:r>
              <a:rPr lang="en"/>
              <a:t>Longest prefix to external networks is /24 (e.g. you won't see a 29-bit prefix).</a:t>
            </a:r>
            <a:endParaRPr/>
          </a:p>
          <a:p>
            <a:pPr indent="-342900" lvl="0" marL="457200" rtl="0" algn="l">
              <a:spcBef>
                <a:spcPts val="0"/>
              </a:spcBef>
              <a:spcAft>
                <a:spcPts val="0"/>
              </a:spcAft>
              <a:buSzPts val="1800"/>
              <a:buChar char="●"/>
            </a:pPr>
            <a:r>
              <a:rPr lang="en"/>
              <a:t>We could optimize for fast trie/table updates too.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6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IP Routers</a:t>
            </a:r>
            <a:endParaRPr/>
          </a:p>
        </p:txBody>
      </p:sp>
      <p:sp>
        <p:nvSpPr>
          <p:cNvPr id="1261" name="Google Shape;1261;p65"/>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Routers have different planes.</a:t>
            </a:r>
            <a:endParaRPr/>
          </a:p>
          <a:p>
            <a:pPr indent="-342900" lvl="0" marL="457200" rtl="0" algn="l">
              <a:spcBef>
                <a:spcPts val="600"/>
              </a:spcBef>
              <a:spcAft>
                <a:spcPts val="0"/>
              </a:spcAft>
              <a:buSzPts val="1800"/>
              <a:buChar char="●"/>
            </a:pPr>
            <a:r>
              <a:rPr lang="en"/>
              <a:t>Data plane: Forward packets.</a:t>
            </a:r>
            <a:endParaRPr/>
          </a:p>
          <a:p>
            <a:pPr indent="-342900" lvl="0" marL="457200" rtl="0" algn="l">
              <a:spcBef>
                <a:spcPts val="0"/>
              </a:spcBef>
              <a:spcAft>
                <a:spcPts val="0"/>
              </a:spcAft>
              <a:buSzPts val="1800"/>
              <a:buChar char="●"/>
            </a:pPr>
            <a:r>
              <a:rPr lang="en"/>
              <a:t>Control plane: Programming forwarding entries and handling exception packets.</a:t>
            </a:r>
            <a:endParaRPr/>
          </a:p>
          <a:p>
            <a:pPr indent="-342900" lvl="0" marL="457200" rtl="0" algn="l">
              <a:spcBef>
                <a:spcPts val="0"/>
              </a:spcBef>
              <a:spcAft>
                <a:spcPts val="0"/>
              </a:spcAft>
              <a:buSzPts val="1800"/>
              <a:buChar char="●"/>
            </a:pPr>
            <a:r>
              <a:rPr lang="en"/>
              <a:t>Management plane: Configure and monitor </a:t>
            </a:r>
            <a:r>
              <a:rPr lang="en"/>
              <a:t>router</a:t>
            </a:r>
            <a:r>
              <a:rPr lang="en"/>
              <a:t> functionality.</a:t>
            </a:r>
            <a:endParaRPr/>
          </a:p>
          <a:p>
            <a:pPr indent="0" lvl="0" marL="0" rtl="0" algn="l">
              <a:spcBef>
                <a:spcPts val="600"/>
              </a:spcBef>
              <a:spcAft>
                <a:spcPts val="0"/>
              </a:spcAft>
              <a:buNone/>
            </a:pPr>
            <a:r>
              <a:rPr lang="en"/>
              <a:t>Data plane leverages tradeoffs in software vs. hardware packet processing.</a:t>
            </a:r>
            <a:endParaRPr/>
          </a:p>
          <a:p>
            <a:pPr indent="-342900" lvl="0" marL="457200" rtl="0" algn="l">
              <a:spcBef>
                <a:spcPts val="600"/>
              </a:spcBef>
              <a:spcAft>
                <a:spcPts val="0"/>
              </a:spcAft>
              <a:buSzPts val="1800"/>
              <a:buChar char="●"/>
            </a:pPr>
            <a:r>
              <a:rPr lang="en"/>
              <a:t>Software: Flexible but slow.</a:t>
            </a:r>
            <a:endParaRPr/>
          </a:p>
          <a:p>
            <a:pPr indent="-342900" lvl="0" marL="457200" rtl="0" algn="l">
              <a:spcBef>
                <a:spcPts val="0"/>
              </a:spcBef>
              <a:spcAft>
                <a:spcPts val="0"/>
              </a:spcAft>
              <a:buSzPts val="1800"/>
              <a:buChar char="●"/>
            </a:pPr>
            <a:r>
              <a:rPr lang="en"/>
              <a:t>Hardware: Inflexible but fast.</a:t>
            </a:r>
            <a:endParaRPr/>
          </a:p>
          <a:p>
            <a:pPr indent="0" lvl="0" marL="0" rtl="0" algn="l">
              <a:spcBef>
                <a:spcPts val="600"/>
              </a:spcBef>
              <a:spcAft>
                <a:spcPts val="0"/>
              </a:spcAft>
              <a:buNone/>
            </a:pPr>
            <a:r>
              <a:rPr lang="en"/>
              <a:t>Data plane challenges: Speed!</a:t>
            </a:r>
            <a:endParaRPr/>
          </a:p>
          <a:p>
            <a:pPr indent="-342900" lvl="0" marL="457200" rtl="0" algn="l">
              <a:spcBef>
                <a:spcPts val="600"/>
              </a:spcBef>
              <a:spcAft>
                <a:spcPts val="0"/>
              </a:spcAft>
              <a:buSzPts val="1800"/>
              <a:buChar char="●"/>
            </a:pPr>
            <a:r>
              <a:rPr lang="en"/>
              <a:t>Some operations are easy, e.g. update packet header.</a:t>
            </a:r>
            <a:endParaRPr/>
          </a:p>
          <a:p>
            <a:pPr indent="-342900" lvl="0" marL="457200" rtl="0" algn="l">
              <a:spcBef>
                <a:spcPts val="0"/>
              </a:spcBef>
              <a:spcAft>
                <a:spcPts val="0"/>
              </a:spcAft>
              <a:buSzPts val="1800"/>
              <a:buChar char="●"/>
            </a:pPr>
            <a:r>
              <a:rPr lang="en"/>
              <a:t>Longest-prefix lookup on destination address is harder. Used tries for efficiency.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Routers in Real Life</a:t>
            </a:r>
            <a:endParaRPr/>
          </a:p>
        </p:txBody>
      </p:sp>
      <p:sp>
        <p:nvSpPr>
          <p:cNvPr id="212" name="Google Shape;212;p28"/>
          <p:cNvSpPr txBox="1"/>
          <p:nvPr>
            <p:ph idx="1" type="body"/>
          </p:nvPr>
        </p:nvSpPr>
        <p:spPr>
          <a:xfrm>
            <a:off x="107050" y="402200"/>
            <a:ext cx="8909700" cy="60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router is just a computer specialized for forwarding packets.</a:t>
            </a:r>
            <a:endParaRPr/>
          </a:p>
        </p:txBody>
      </p:sp>
      <p:pic>
        <p:nvPicPr>
          <p:cNvPr id="213" name="Google Shape;213;p28"/>
          <p:cNvPicPr preferRelativeResize="0"/>
          <p:nvPr/>
        </p:nvPicPr>
        <p:blipFill>
          <a:blip r:embed="rId3">
            <a:alphaModFix/>
          </a:blip>
          <a:stretch>
            <a:fillRect/>
          </a:stretch>
        </p:blipFill>
        <p:spPr>
          <a:xfrm>
            <a:off x="549738" y="1105475"/>
            <a:ext cx="5052652" cy="3789500"/>
          </a:xfrm>
          <a:prstGeom prst="rect">
            <a:avLst/>
          </a:prstGeom>
          <a:noFill/>
          <a:ln>
            <a:noFill/>
          </a:ln>
        </p:spPr>
      </p:pic>
      <p:pic>
        <p:nvPicPr>
          <p:cNvPr id="214" name="Google Shape;214;p28"/>
          <p:cNvPicPr preferRelativeResize="0"/>
          <p:nvPr/>
        </p:nvPicPr>
        <p:blipFill>
          <a:blip r:embed="rId4">
            <a:alphaModFix/>
          </a:blip>
          <a:stretch>
            <a:fillRect/>
          </a:stretch>
        </p:blipFill>
        <p:spPr>
          <a:xfrm>
            <a:off x="5720575" y="1105475"/>
            <a:ext cx="2842161" cy="3789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Router Size</a:t>
            </a:r>
            <a:endParaRPr/>
          </a:p>
        </p:txBody>
      </p:sp>
      <p:sp>
        <p:nvSpPr>
          <p:cNvPr id="220" name="Google Shape;220;p29"/>
          <p:cNvSpPr txBox="1"/>
          <p:nvPr>
            <p:ph idx="1" type="body"/>
          </p:nvPr>
        </p:nvSpPr>
        <p:spPr>
          <a:xfrm>
            <a:off x="107050" y="402200"/>
            <a:ext cx="8909700" cy="283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Different dimensions for measuring the size of a router:</a:t>
            </a:r>
            <a:endParaRPr/>
          </a:p>
          <a:p>
            <a:pPr indent="-342900" lvl="0" marL="457200" rtl="0" algn="l">
              <a:spcBef>
                <a:spcPts val="600"/>
              </a:spcBef>
              <a:spcAft>
                <a:spcPts val="0"/>
              </a:spcAft>
              <a:buSzPts val="1800"/>
              <a:buChar char="●"/>
            </a:pPr>
            <a:r>
              <a:rPr lang="en"/>
              <a:t>Physical size, number of ports, bandwidth.</a:t>
            </a:r>
            <a:endParaRPr/>
          </a:p>
          <a:p>
            <a:pPr indent="-342900" lvl="0" marL="457200" rtl="0" algn="l">
              <a:spcBef>
                <a:spcPts val="0"/>
              </a:spcBef>
              <a:spcAft>
                <a:spcPts val="0"/>
              </a:spcAft>
              <a:buSzPts val="1800"/>
              <a:buChar char="●"/>
            </a:pPr>
            <a:r>
              <a:rPr lang="en"/>
              <a:t>Capacity = number of ports × speed of each port.</a:t>
            </a:r>
            <a:endParaRPr/>
          </a:p>
          <a:p>
            <a:pPr indent="-342900" lvl="1" marL="914400" rtl="0" algn="l">
              <a:spcBef>
                <a:spcPts val="0"/>
              </a:spcBef>
              <a:spcAft>
                <a:spcPts val="0"/>
              </a:spcAft>
              <a:buSzPts val="1800"/>
              <a:buChar char="○"/>
            </a:pPr>
            <a:r>
              <a:rPr lang="en"/>
              <a:t>The speed of a port is sometimes called its </a:t>
            </a:r>
            <a:r>
              <a:rPr b="1" lang="en"/>
              <a:t>line rate</a:t>
            </a:r>
            <a:r>
              <a:rPr lang="en"/>
              <a:t>.</a:t>
            </a:r>
            <a:endParaRPr/>
          </a:p>
          <a:p>
            <a:pPr indent="0" lvl="0" marL="0" rtl="0" algn="l">
              <a:spcBef>
                <a:spcPts val="600"/>
              </a:spcBef>
              <a:spcAft>
                <a:spcPts val="0"/>
              </a:spcAft>
              <a:buNone/>
            </a:pPr>
            <a:r>
              <a:rPr lang="en"/>
              <a:t>Example:</a:t>
            </a:r>
            <a:endParaRPr/>
          </a:p>
          <a:p>
            <a:pPr indent="-342900" lvl="0" marL="457200" rtl="0" algn="l">
              <a:spcBef>
                <a:spcPts val="600"/>
              </a:spcBef>
              <a:spcAft>
                <a:spcPts val="0"/>
              </a:spcAft>
              <a:buSzPts val="1800"/>
              <a:buChar char="●"/>
            </a:pPr>
            <a:r>
              <a:rPr lang="en"/>
              <a:t>A home router might have four 100 Mbps ports, and one 1 Gbps port.</a:t>
            </a:r>
            <a:endParaRPr/>
          </a:p>
          <a:p>
            <a:pPr indent="-342900" lvl="0" marL="457200" rtl="0" algn="l">
              <a:spcBef>
                <a:spcPts val="0"/>
              </a:spcBef>
              <a:spcAft>
                <a:spcPts val="0"/>
              </a:spcAft>
              <a:buSzPts val="1800"/>
              <a:buChar char="●"/>
            </a:pPr>
            <a:r>
              <a:rPr lang="en"/>
              <a:t>Total capacity: 1.4 Gbps.</a:t>
            </a:r>
            <a:endParaRPr/>
          </a:p>
        </p:txBody>
      </p:sp>
      <p:pic>
        <p:nvPicPr>
          <p:cNvPr id="221" name="Google Shape;221;p29"/>
          <p:cNvPicPr preferRelativeResize="0"/>
          <p:nvPr/>
        </p:nvPicPr>
        <p:blipFill>
          <a:blip r:embed="rId3">
            <a:alphaModFix/>
          </a:blip>
          <a:stretch>
            <a:fillRect/>
          </a:stretch>
        </p:blipFill>
        <p:spPr>
          <a:xfrm>
            <a:off x="984963" y="3632838"/>
            <a:ext cx="1709925" cy="1133725"/>
          </a:xfrm>
          <a:prstGeom prst="rect">
            <a:avLst/>
          </a:prstGeom>
          <a:noFill/>
          <a:ln>
            <a:noFill/>
          </a:ln>
        </p:spPr>
      </p:pic>
      <p:pic>
        <p:nvPicPr>
          <p:cNvPr id="222" name="Google Shape;222;p29"/>
          <p:cNvPicPr preferRelativeResize="0"/>
          <p:nvPr/>
        </p:nvPicPr>
        <p:blipFill rotWithShape="1">
          <a:blip r:embed="rId4">
            <a:alphaModFix/>
          </a:blip>
          <a:srcRect b="34359" l="0" r="0" t="36769"/>
          <a:stretch/>
        </p:blipFill>
        <p:spPr>
          <a:xfrm>
            <a:off x="2888637" y="3894263"/>
            <a:ext cx="2821975" cy="610850"/>
          </a:xfrm>
          <a:prstGeom prst="rect">
            <a:avLst/>
          </a:prstGeom>
          <a:noFill/>
          <a:ln>
            <a:noFill/>
          </a:ln>
        </p:spPr>
      </p:pic>
      <p:pic>
        <p:nvPicPr>
          <p:cNvPr id="223" name="Google Shape;223;p29"/>
          <p:cNvPicPr preferRelativeResize="0"/>
          <p:nvPr/>
        </p:nvPicPr>
        <p:blipFill rotWithShape="1">
          <a:blip r:embed="rId5">
            <a:alphaModFix/>
          </a:blip>
          <a:srcRect b="0" l="16751" r="16930" t="0"/>
          <a:stretch/>
        </p:blipFill>
        <p:spPr>
          <a:xfrm>
            <a:off x="5904363" y="3232900"/>
            <a:ext cx="2254676" cy="16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Router Capacity</a:t>
            </a:r>
            <a:endParaRPr/>
          </a:p>
        </p:txBody>
      </p:sp>
      <p:sp>
        <p:nvSpPr>
          <p:cNvPr id="229" name="Google Shape;229;p30"/>
          <p:cNvSpPr txBox="1"/>
          <p:nvPr>
            <p:ph idx="1" type="body"/>
          </p:nvPr>
        </p:nvSpPr>
        <p:spPr>
          <a:xfrm>
            <a:off x="107050" y="402200"/>
            <a:ext cx="4464900" cy="166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Modern router:</a:t>
            </a:r>
            <a:endParaRPr/>
          </a:p>
          <a:p>
            <a:pPr indent="-342900" lvl="0" marL="457200" rtl="0" algn="l">
              <a:spcBef>
                <a:spcPts val="600"/>
              </a:spcBef>
              <a:spcAft>
                <a:spcPts val="0"/>
              </a:spcAft>
              <a:buSzPts val="1800"/>
              <a:buChar char="●"/>
            </a:pPr>
            <a:r>
              <a:rPr lang="en"/>
              <a:t>288 ports.</a:t>
            </a:r>
            <a:endParaRPr/>
          </a:p>
          <a:p>
            <a:pPr indent="-342900" lvl="0" marL="457200" rtl="0" algn="l">
              <a:spcBef>
                <a:spcPts val="0"/>
              </a:spcBef>
              <a:spcAft>
                <a:spcPts val="0"/>
              </a:spcAft>
              <a:buSzPts val="1800"/>
              <a:buChar char="●"/>
            </a:pPr>
            <a:r>
              <a:rPr lang="en"/>
              <a:t>400 Gbps line rate per port.</a:t>
            </a:r>
            <a:endParaRPr/>
          </a:p>
          <a:p>
            <a:pPr indent="-342900" lvl="0" marL="457200" rtl="0" algn="l">
              <a:spcBef>
                <a:spcPts val="0"/>
              </a:spcBef>
              <a:spcAft>
                <a:spcPts val="0"/>
              </a:spcAft>
              <a:buSzPts val="1800"/>
              <a:buChar char="●"/>
            </a:pPr>
            <a:r>
              <a:rPr lang="en"/>
              <a:t>Capacity = 115.2 Tbps.</a:t>
            </a:r>
            <a:endParaRPr/>
          </a:p>
        </p:txBody>
      </p:sp>
      <p:pic>
        <p:nvPicPr>
          <p:cNvPr id="230" name="Google Shape;230;p30"/>
          <p:cNvPicPr preferRelativeResize="0"/>
          <p:nvPr/>
        </p:nvPicPr>
        <p:blipFill rotWithShape="1">
          <a:blip r:embed="rId3">
            <a:alphaModFix/>
          </a:blip>
          <a:srcRect b="0" l="26542" r="26761" t="0"/>
          <a:stretch/>
        </p:blipFill>
        <p:spPr>
          <a:xfrm>
            <a:off x="1454300" y="2347750"/>
            <a:ext cx="1770399" cy="2306751"/>
          </a:xfrm>
          <a:prstGeom prst="rect">
            <a:avLst/>
          </a:prstGeom>
          <a:noFill/>
          <a:ln>
            <a:noFill/>
          </a:ln>
        </p:spPr>
      </p:pic>
      <p:sp>
        <p:nvSpPr>
          <p:cNvPr id="231" name="Google Shape;231;p30"/>
          <p:cNvSpPr txBox="1"/>
          <p:nvPr>
            <p:ph idx="1" type="body"/>
          </p:nvPr>
        </p:nvSpPr>
        <p:spPr>
          <a:xfrm>
            <a:off x="4571950" y="402200"/>
            <a:ext cx="4464900" cy="417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Next-generation router:</a:t>
            </a:r>
            <a:endParaRPr/>
          </a:p>
          <a:p>
            <a:pPr indent="-342900" lvl="0" marL="457200" rtl="0" algn="l">
              <a:spcBef>
                <a:spcPts val="600"/>
              </a:spcBef>
              <a:spcAft>
                <a:spcPts val="0"/>
              </a:spcAft>
              <a:buSzPts val="1800"/>
              <a:buChar char="●"/>
            </a:pPr>
            <a:r>
              <a:rPr lang="en"/>
              <a:t>288 ports.</a:t>
            </a:r>
            <a:endParaRPr/>
          </a:p>
          <a:p>
            <a:pPr indent="-342900" lvl="0" marL="457200" rtl="0" algn="l">
              <a:spcBef>
                <a:spcPts val="0"/>
              </a:spcBef>
              <a:spcAft>
                <a:spcPts val="0"/>
              </a:spcAft>
              <a:buSzPts val="1800"/>
              <a:buChar char="●"/>
            </a:pPr>
            <a:r>
              <a:rPr lang="en"/>
              <a:t>800 Gbps line rate per port.</a:t>
            </a:r>
            <a:endParaRPr/>
          </a:p>
          <a:p>
            <a:pPr indent="-342900" lvl="0" marL="457200" rtl="0" algn="l">
              <a:spcBef>
                <a:spcPts val="0"/>
              </a:spcBef>
              <a:spcAft>
                <a:spcPts val="0"/>
              </a:spcAft>
              <a:buSzPts val="1800"/>
              <a:buChar char="●"/>
            </a:pPr>
            <a:r>
              <a:rPr lang="en"/>
              <a:t>Capacity = 230 Tbps.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Innovation is focused on improving line rate, since we're running out of physical space to add more ports.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Router Capacity</a:t>
            </a:r>
            <a:endParaRPr/>
          </a:p>
        </p:txBody>
      </p:sp>
      <p:sp>
        <p:nvSpPr>
          <p:cNvPr id="237" name="Google Shape;237;p31"/>
          <p:cNvSpPr txBox="1"/>
          <p:nvPr>
            <p:ph idx="1" type="body"/>
          </p:nvPr>
        </p:nvSpPr>
        <p:spPr>
          <a:xfrm>
            <a:off x="107050" y="402200"/>
            <a:ext cx="8909700" cy="204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Modern routers are facing physical constraints: size, power, cooling, etc.</a:t>
            </a:r>
            <a:endParaRPr/>
          </a:p>
          <a:p>
            <a:pPr indent="0" lvl="0" marL="0" rtl="0" algn="l">
              <a:spcBef>
                <a:spcPts val="600"/>
              </a:spcBef>
              <a:spcAft>
                <a:spcPts val="0"/>
              </a:spcAft>
              <a:buNone/>
            </a:pPr>
            <a:r>
              <a:rPr lang="en"/>
              <a:t>Rate of growth is slowing: 10G → 100G → 400G → 800G.</a:t>
            </a:r>
            <a:endParaRPr/>
          </a:p>
        </p:txBody>
      </p:sp>
      <p:cxnSp>
        <p:nvCxnSpPr>
          <p:cNvPr id="238" name="Google Shape;238;p31"/>
          <p:cNvCxnSpPr/>
          <p:nvPr/>
        </p:nvCxnSpPr>
        <p:spPr>
          <a:xfrm>
            <a:off x="695013" y="4636850"/>
            <a:ext cx="7632300" cy="0"/>
          </a:xfrm>
          <a:prstGeom prst="straightConnector1">
            <a:avLst/>
          </a:prstGeom>
          <a:noFill/>
          <a:ln cap="flat" cmpd="sng" w="9525">
            <a:solidFill>
              <a:srgbClr val="666666"/>
            </a:solidFill>
            <a:prstDash val="solid"/>
            <a:round/>
            <a:headEnd len="med" w="med" type="none"/>
            <a:tailEnd len="med" w="med" type="none"/>
          </a:ln>
        </p:spPr>
      </p:cxnSp>
      <p:sp>
        <p:nvSpPr>
          <p:cNvPr id="239" name="Google Shape;239;p31"/>
          <p:cNvSpPr txBox="1"/>
          <p:nvPr/>
        </p:nvSpPr>
        <p:spPr>
          <a:xfrm>
            <a:off x="605435"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2010</a:t>
            </a:r>
            <a:endParaRPr>
              <a:latin typeface="Roboto"/>
              <a:ea typeface="Roboto"/>
              <a:cs typeface="Roboto"/>
              <a:sym typeface="Roboto"/>
            </a:endParaRPr>
          </a:p>
        </p:txBody>
      </p:sp>
      <p:sp>
        <p:nvSpPr>
          <p:cNvPr id="240" name="Google Shape;240;p31"/>
          <p:cNvSpPr txBox="1"/>
          <p:nvPr/>
        </p:nvSpPr>
        <p:spPr>
          <a:xfrm>
            <a:off x="1404607"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2011</a:t>
            </a:r>
            <a:endParaRPr>
              <a:latin typeface="Roboto"/>
              <a:ea typeface="Roboto"/>
              <a:cs typeface="Roboto"/>
              <a:sym typeface="Roboto"/>
            </a:endParaRPr>
          </a:p>
        </p:txBody>
      </p:sp>
      <p:sp>
        <p:nvSpPr>
          <p:cNvPr id="241" name="Google Shape;241;p31"/>
          <p:cNvSpPr txBox="1"/>
          <p:nvPr/>
        </p:nvSpPr>
        <p:spPr>
          <a:xfrm>
            <a:off x="2203779"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2012</a:t>
            </a:r>
            <a:endParaRPr>
              <a:latin typeface="Roboto"/>
              <a:ea typeface="Roboto"/>
              <a:cs typeface="Roboto"/>
              <a:sym typeface="Roboto"/>
            </a:endParaRPr>
          </a:p>
        </p:txBody>
      </p:sp>
      <p:sp>
        <p:nvSpPr>
          <p:cNvPr id="242" name="Google Shape;242;p31"/>
          <p:cNvSpPr txBox="1"/>
          <p:nvPr/>
        </p:nvSpPr>
        <p:spPr>
          <a:xfrm>
            <a:off x="4563487"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2015</a:t>
            </a:r>
            <a:endParaRPr>
              <a:latin typeface="Roboto"/>
              <a:ea typeface="Roboto"/>
              <a:cs typeface="Roboto"/>
              <a:sym typeface="Roboto"/>
            </a:endParaRPr>
          </a:p>
        </p:txBody>
      </p:sp>
      <p:sp>
        <p:nvSpPr>
          <p:cNvPr id="243" name="Google Shape;243;p31"/>
          <p:cNvSpPr txBox="1"/>
          <p:nvPr/>
        </p:nvSpPr>
        <p:spPr>
          <a:xfrm>
            <a:off x="5324834"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2016</a:t>
            </a:r>
            <a:endParaRPr>
              <a:latin typeface="Roboto"/>
              <a:ea typeface="Roboto"/>
              <a:cs typeface="Roboto"/>
              <a:sym typeface="Roboto"/>
            </a:endParaRPr>
          </a:p>
        </p:txBody>
      </p:sp>
      <p:sp>
        <p:nvSpPr>
          <p:cNvPr id="244" name="Google Shape;244;p31"/>
          <p:cNvSpPr txBox="1"/>
          <p:nvPr/>
        </p:nvSpPr>
        <p:spPr>
          <a:xfrm>
            <a:off x="6086193"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2017     </a:t>
            </a:r>
            <a:endParaRPr>
              <a:latin typeface="Roboto"/>
              <a:ea typeface="Roboto"/>
              <a:cs typeface="Roboto"/>
              <a:sym typeface="Roboto"/>
            </a:endParaRPr>
          </a:p>
        </p:txBody>
      </p:sp>
      <p:sp>
        <p:nvSpPr>
          <p:cNvPr id="245" name="Google Shape;245;p31"/>
          <p:cNvSpPr txBox="1"/>
          <p:nvPr/>
        </p:nvSpPr>
        <p:spPr>
          <a:xfrm>
            <a:off x="3802140"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2014</a:t>
            </a:r>
            <a:endParaRPr>
              <a:latin typeface="Roboto"/>
              <a:ea typeface="Roboto"/>
              <a:cs typeface="Roboto"/>
              <a:sym typeface="Roboto"/>
            </a:endParaRPr>
          </a:p>
        </p:txBody>
      </p:sp>
      <p:sp>
        <p:nvSpPr>
          <p:cNvPr id="246" name="Google Shape;246;p31"/>
          <p:cNvSpPr txBox="1"/>
          <p:nvPr/>
        </p:nvSpPr>
        <p:spPr>
          <a:xfrm>
            <a:off x="6904268"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2018     </a:t>
            </a:r>
            <a:endParaRPr>
              <a:latin typeface="Roboto"/>
              <a:ea typeface="Roboto"/>
              <a:cs typeface="Roboto"/>
              <a:sym typeface="Roboto"/>
            </a:endParaRPr>
          </a:p>
        </p:txBody>
      </p:sp>
      <p:sp>
        <p:nvSpPr>
          <p:cNvPr id="247" name="Google Shape;247;p31"/>
          <p:cNvSpPr txBox="1"/>
          <p:nvPr/>
        </p:nvSpPr>
        <p:spPr>
          <a:xfrm>
            <a:off x="7722356"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2019     </a:t>
            </a:r>
            <a:endParaRPr>
              <a:latin typeface="Roboto"/>
              <a:ea typeface="Roboto"/>
              <a:cs typeface="Roboto"/>
              <a:sym typeface="Roboto"/>
            </a:endParaRPr>
          </a:p>
        </p:txBody>
      </p:sp>
      <p:sp>
        <p:nvSpPr>
          <p:cNvPr id="248" name="Google Shape;248;p31"/>
          <p:cNvSpPr txBox="1"/>
          <p:nvPr/>
        </p:nvSpPr>
        <p:spPr>
          <a:xfrm>
            <a:off x="3002968"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2013</a:t>
            </a:r>
            <a:endParaRPr>
              <a:latin typeface="Roboto"/>
              <a:ea typeface="Roboto"/>
              <a:cs typeface="Roboto"/>
              <a:sym typeface="Roboto"/>
            </a:endParaRPr>
          </a:p>
        </p:txBody>
      </p:sp>
      <p:sp>
        <p:nvSpPr>
          <p:cNvPr id="249" name="Google Shape;249;p31"/>
          <p:cNvSpPr/>
          <p:nvPr/>
        </p:nvSpPr>
        <p:spPr>
          <a:xfrm>
            <a:off x="819226" y="3473393"/>
            <a:ext cx="745500" cy="11217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1"/>
          <p:cNvPicPr preferRelativeResize="0"/>
          <p:nvPr/>
        </p:nvPicPr>
        <p:blipFill>
          <a:blip r:embed="rId3">
            <a:alphaModFix/>
          </a:blip>
          <a:stretch>
            <a:fillRect/>
          </a:stretch>
        </p:blipFill>
        <p:spPr>
          <a:xfrm>
            <a:off x="982603" y="3593863"/>
            <a:ext cx="353109" cy="692413"/>
          </a:xfrm>
          <a:prstGeom prst="rect">
            <a:avLst/>
          </a:prstGeom>
          <a:noFill/>
          <a:ln>
            <a:noFill/>
          </a:ln>
        </p:spPr>
      </p:pic>
      <p:sp>
        <p:nvSpPr>
          <p:cNvPr id="251" name="Google Shape;251;p31"/>
          <p:cNvSpPr txBox="1"/>
          <p:nvPr/>
        </p:nvSpPr>
        <p:spPr>
          <a:xfrm>
            <a:off x="844112" y="4265128"/>
            <a:ext cx="757800" cy="1983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MX3D</a:t>
            </a:r>
            <a:endParaRPr sz="800">
              <a:solidFill>
                <a:srgbClr val="333333"/>
              </a:solidFill>
              <a:latin typeface="Roboto"/>
              <a:ea typeface="Roboto"/>
              <a:cs typeface="Roboto"/>
              <a:sym typeface="Roboto"/>
            </a:endParaRPr>
          </a:p>
        </p:txBody>
      </p:sp>
      <p:sp>
        <p:nvSpPr>
          <p:cNvPr id="252" name="Google Shape;252;p31"/>
          <p:cNvSpPr txBox="1"/>
          <p:nvPr/>
        </p:nvSpPr>
        <p:spPr>
          <a:xfrm>
            <a:off x="1008011" y="4382154"/>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1.76T</a:t>
            </a:r>
            <a:endParaRPr b="1" sz="1000">
              <a:solidFill>
                <a:srgbClr val="333333"/>
              </a:solidFill>
              <a:latin typeface="Roboto"/>
              <a:ea typeface="Roboto"/>
              <a:cs typeface="Roboto"/>
              <a:sym typeface="Roboto"/>
            </a:endParaRPr>
          </a:p>
        </p:txBody>
      </p:sp>
      <p:sp>
        <p:nvSpPr>
          <p:cNvPr id="253" name="Google Shape;253;p31"/>
          <p:cNvSpPr/>
          <p:nvPr/>
        </p:nvSpPr>
        <p:spPr>
          <a:xfrm>
            <a:off x="1621625" y="2907893"/>
            <a:ext cx="753300" cy="1687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1"/>
          <p:cNvPicPr preferRelativeResize="0"/>
          <p:nvPr/>
        </p:nvPicPr>
        <p:blipFill>
          <a:blip r:embed="rId4">
            <a:alphaModFix/>
          </a:blip>
          <a:stretch>
            <a:fillRect/>
          </a:stretch>
        </p:blipFill>
        <p:spPr>
          <a:xfrm>
            <a:off x="1784956" y="3070293"/>
            <a:ext cx="433269" cy="1165908"/>
          </a:xfrm>
          <a:prstGeom prst="rect">
            <a:avLst/>
          </a:prstGeom>
          <a:noFill/>
          <a:ln>
            <a:noFill/>
          </a:ln>
        </p:spPr>
      </p:pic>
      <p:sp>
        <p:nvSpPr>
          <p:cNvPr id="255" name="Google Shape;255;p31"/>
          <p:cNvSpPr txBox="1"/>
          <p:nvPr/>
        </p:nvSpPr>
        <p:spPr>
          <a:xfrm>
            <a:off x="1618824" y="4204755"/>
            <a:ext cx="802500" cy="1836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Brocade MLXe</a:t>
            </a:r>
            <a:endParaRPr sz="800">
              <a:solidFill>
                <a:srgbClr val="333333"/>
              </a:solidFill>
              <a:latin typeface="Roboto"/>
              <a:ea typeface="Roboto"/>
              <a:cs typeface="Roboto"/>
              <a:sym typeface="Roboto"/>
            </a:endParaRPr>
          </a:p>
        </p:txBody>
      </p:sp>
      <p:sp>
        <p:nvSpPr>
          <p:cNvPr id="256" name="Google Shape;256;p31"/>
          <p:cNvSpPr txBox="1"/>
          <p:nvPr/>
        </p:nvSpPr>
        <p:spPr>
          <a:xfrm>
            <a:off x="1821148" y="4382863"/>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2.56T</a:t>
            </a:r>
            <a:endParaRPr b="1" sz="1000">
              <a:solidFill>
                <a:srgbClr val="333333"/>
              </a:solidFill>
              <a:latin typeface="Roboto"/>
              <a:ea typeface="Roboto"/>
              <a:cs typeface="Roboto"/>
              <a:sym typeface="Roboto"/>
            </a:endParaRPr>
          </a:p>
        </p:txBody>
      </p:sp>
      <p:sp>
        <p:nvSpPr>
          <p:cNvPr id="257" name="Google Shape;257;p31"/>
          <p:cNvSpPr/>
          <p:nvPr/>
        </p:nvSpPr>
        <p:spPr>
          <a:xfrm>
            <a:off x="2441870"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1"/>
          <p:cNvPicPr preferRelativeResize="0"/>
          <p:nvPr/>
        </p:nvPicPr>
        <p:blipFill>
          <a:blip r:embed="rId5">
            <a:alphaModFix/>
          </a:blip>
          <a:stretch>
            <a:fillRect/>
          </a:stretch>
        </p:blipFill>
        <p:spPr>
          <a:xfrm>
            <a:off x="2479048" y="2941071"/>
            <a:ext cx="757833" cy="1361175"/>
          </a:xfrm>
          <a:prstGeom prst="rect">
            <a:avLst/>
          </a:prstGeom>
          <a:noFill/>
          <a:ln>
            <a:noFill/>
          </a:ln>
        </p:spPr>
      </p:pic>
      <p:sp>
        <p:nvSpPr>
          <p:cNvPr id="259" name="Google Shape;259;p31"/>
          <p:cNvSpPr txBox="1"/>
          <p:nvPr/>
        </p:nvSpPr>
        <p:spPr>
          <a:xfrm>
            <a:off x="2431850" y="4241657"/>
            <a:ext cx="865200" cy="1845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PTX5000</a:t>
            </a:r>
            <a:endParaRPr sz="800">
              <a:solidFill>
                <a:srgbClr val="333333"/>
              </a:solidFill>
              <a:latin typeface="Roboto"/>
              <a:ea typeface="Roboto"/>
              <a:cs typeface="Roboto"/>
              <a:sym typeface="Roboto"/>
            </a:endParaRPr>
          </a:p>
        </p:txBody>
      </p:sp>
      <p:sp>
        <p:nvSpPr>
          <p:cNvPr id="260" name="Google Shape;260;p31"/>
          <p:cNvSpPr txBox="1"/>
          <p:nvPr/>
        </p:nvSpPr>
        <p:spPr>
          <a:xfrm>
            <a:off x="2617526" y="4390462"/>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3.84T</a:t>
            </a:r>
            <a:endParaRPr b="1" sz="1000">
              <a:solidFill>
                <a:srgbClr val="333333"/>
              </a:solidFill>
              <a:latin typeface="Roboto"/>
              <a:ea typeface="Roboto"/>
              <a:cs typeface="Roboto"/>
              <a:sym typeface="Roboto"/>
            </a:endParaRPr>
          </a:p>
        </p:txBody>
      </p:sp>
      <p:sp>
        <p:nvSpPr>
          <p:cNvPr id="261" name="Google Shape;261;p31"/>
          <p:cNvSpPr/>
          <p:nvPr/>
        </p:nvSpPr>
        <p:spPr>
          <a:xfrm>
            <a:off x="4369920"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369914" y="4246207"/>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Cisco ASR9000</a:t>
            </a:r>
            <a:endParaRPr sz="800">
              <a:solidFill>
                <a:srgbClr val="333333"/>
              </a:solidFill>
              <a:latin typeface="Roboto"/>
              <a:ea typeface="Roboto"/>
              <a:cs typeface="Roboto"/>
              <a:sym typeface="Roboto"/>
            </a:endParaRPr>
          </a:p>
        </p:txBody>
      </p:sp>
      <p:sp>
        <p:nvSpPr>
          <p:cNvPr id="263" name="Google Shape;263;p31"/>
          <p:cNvSpPr txBox="1"/>
          <p:nvPr/>
        </p:nvSpPr>
        <p:spPr>
          <a:xfrm>
            <a:off x="4618429" y="4401012"/>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16T</a:t>
            </a:r>
            <a:endParaRPr b="1" sz="1000">
              <a:solidFill>
                <a:srgbClr val="333333"/>
              </a:solidFill>
              <a:latin typeface="Roboto"/>
              <a:ea typeface="Roboto"/>
              <a:cs typeface="Roboto"/>
              <a:sym typeface="Roboto"/>
            </a:endParaRPr>
          </a:p>
        </p:txBody>
      </p:sp>
      <p:pic>
        <p:nvPicPr>
          <p:cNvPr descr="Screen Shot 2014-09-13 at 5.30.13 PM.png" id="264" name="Google Shape;264;p31"/>
          <p:cNvPicPr preferRelativeResize="0"/>
          <p:nvPr/>
        </p:nvPicPr>
        <p:blipFill rotWithShape="1">
          <a:blip r:embed="rId6">
            <a:alphaModFix/>
          </a:blip>
          <a:srcRect b="8771" l="-4350" r="4349" t="3508"/>
          <a:stretch/>
        </p:blipFill>
        <p:spPr>
          <a:xfrm>
            <a:off x="4513663" y="2905156"/>
            <a:ext cx="517241" cy="1361176"/>
          </a:xfrm>
          <a:prstGeom prst="rect">
            <a:avLst/>
          </a:prstGeom>
          <a:noFill/>
          <a:ln>
            <a:noFill/>
          </a:ln>
        </p:spPr>
      </p:pic>
      <p:sp>
        <p:nvSpPr>
          <p:cNvPr id="265" name="Google Shape;265;p31"/>
          <p:cNvSpPr/>
          <p:nvPr/>
        </p:nvSpPr>
        <p:spPr>
          <a:xfrm>
            <a:off x="3468495"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txBox="1"/>
          <p:nvPr/>
        </p:nvSpPr>
        <p:spPr>
          <a:xfrm>
            <a:off x="3480852" y="4265291"/>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MX2020</a:t>
            </a:r>
            <a:endParaRPr sz="800">
              <a:solidFill>
                <a:srgbClr val="333333"/>
              </a:solidFill>
              <a:latin typeface="Roboto"/>
              <a:ea typeface="Roboto"/>
              <a:cs typeface="Roboto"/>
              <a:sym typeface="Roboto"/>
            </a:endParaRPr>
          </a:p>
        </p:txBody>
      </p:sp>
      <p:sp>
        <p:nvSpPr>
          <p:cNvPr id="267" name="Google Shape;267;p31"/>
          <p:cNvSpPr txBox="1"/>
          <p:nvPr/>
        </p:nvSpPr>
        <p:spPr>
          <a:xfrm>
            <a:off x="3729367" y="4399965"/>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8T</a:t>
            </a:r>
            <a:endParaRPr b="1" sz="1000">
              <a:solidFill>
                <a:srgbClr val="333333"/>
              </a:solidFill>
              <a:latin typeface="Roboto"/>
              <a:ea typeface="Roboto"/>
              <a:cs typeface="Roboto"/>
              <a:sym typeface="Roboto"/>
            </a:endParaRPr>
          </a:p>
        </p:txBody>
      </p:sp>
      <p:pic>
        <p:nvPicPr>
          <p:cNvPr descr="Screen Shot 2014-09-13 at 5.33.20 PM.png" id="268" name="Google Shape;268;p31"/>
          <p:cNvPicPr preferRelativeResize="0"/>
          <p:nvPr/>
        </p:nvPicPr>
        <p:blipFill>
          <a:blip r:embed="rId7">
            <a:alphaModFix/>
          </a:blip>
          <a:stretch>
            <a:fillRect/>
          </a:stretch>
        </p:blipFill>
        <p:spPr>
          <a:xfrm>
            <a:off x="3634087" y="2933084"/>
            <a:ext cx="471300" cy="1361550"/>
          </a:xfrm>
          <a:prstGeom prst="rect">
            <a:avLst/>
          </a:prstGeom>
          <a:noFill/>
          <a:ln>
            <a:noFill/>
          </a:ln>
        </p:spPr>
      </p:pic>
      <p:sp>
        <p:nvSpPr>
          <p:cNvPr id="269" name="Google Shape;269;p31"/>
          <p:cNvSpPr/>
          <p:nvPr/>
        </p:nvSpPr>
        <p:spPr>
          <a:xfrm>
            <a:off x="5258013" y="3429293"/>
            <a:ext cx="684600" cy="11658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5274423" y="4161812"/>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7500R</a:t>
            </a:r>
            <a:endParaRPr sz="800">
              <a:solidFill>
                <a:srgbClr val="333333"/>
              </a:solidFill>
              <a:latin typeface="Roboto"/>
              <a:ea typeface="Roboto"/>
              <a:cs typeface="Roboto"/>
              <a:sym typeface="Roboto"/>
            </a:endParaRPr>
          </a:p>
        </p:txBody>
      </p:sp>
      <p:sp>
        <p:nvSpPr>
          <p:cNvPr id="271" name="Google Shape;271;p31"/>
          <p:cNvSpPr txBox="1"/>
          <p:nvPr/>
        </p:nvSpPr>
        <p:spPr>
          <a:xfrm>
            <a:off x="5422701" y="4329475"/>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28T</a:t>
            </a:r>
            <a:endParaRPr b="1" sz="1000">
              <a:solidFill>
                <a:srgbClr val="333333"/>
              </a:solidFill>
              <a:latin typeface="Roboto"/>
              <a:ea typeface="Roboto"/>
              <a:cs typeface="Roboto"/>
              <a:sym typeface="Roboto"/>
            </a:endParaRPr>
          </a:p>
        </p:txBody>
      </p:sp>
      <p:pic>
        <p:nvPicPr>
          <p:cNvPr descr="Screen Shot 2017-02-11 at 1.07.55 PM.png" id="272" name="Google Shape;272;p31"/>
          <p:cNvPicPr preferRelativeResize="0"/>
          <p:nvPr/>
        </p:nvPicPr>
        <p:blipFill>
          <a:blip r:embed="rId8">
            <a:alphaModFix/>
          </a:blip>
          <a:stretch>
            <a:fillRect/>
          </a:stretch>
        </p:blipFill>
        <p:spPr>
          <a:xfrm>
            <a:off x="5378062" y="3575166"/>
            <a:ext cx="433275" cy="512054"/>
          </a:xfrm>
          <a:prstGeom prst="rect">
            <a:avLst/>
          </a:prstGeom>
          <a:noFill/>
          <a:ln>
            <a:noFill/>
          </a:ln>
        </p:spPr>
      </p:pic>
      <p:sp>
        <p:nvSpPr>
          <p:cNvPr id="273" name="Google Shape;273;p31"/>
          <p:cNvSpPr/>
          <p:nvPr/>
        </p:nvSpPr>
        <p:spPr>
          <a:xfrm>
            <a:off x="6006088" y="2820893"/>
            <a:ext cx="745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6-10-21 at 2.09.14 PM.png" id="274" name="Google Shape;274;p31"/>
          <p:cNvPicPr preferRelativeResize="0"/>
          <p:nvPr/>
        </p:nvPicPr>
        <p:blipFill>
          <a:blip r:embed="rId9">
            <a:alphaModFix/>
          </a:blip>
          <a:stretch>
            <a:fillRect/>
          </a:stretch>
        </p:blipFill>
        <p:spPr>
          <a:xfrm>
            <a:off x="6167372" y="3074481"/>
            <a:ext cx="433275" cy="873813"/>
          </a:xfrm>
          <a:prstGeom prst="rect">
            <a:avLst/>
          </a:prstGeom>
          <a:noFill/>
          <a:ln>
            <a:noFill/>
          </a:ln>
        </p:spPr>
      </p:pic>
      <p:sp>
        <p:nvSpPr>
          <p:cNvPr id="275" name="Google Shape;275;p31"/>
          <p:cNvSpPr txBox="1"/>
          <p:nvPr/>
        </p:nvSpPr>
        <p:spPr>
          <a:xfrm>
            <a:off x="5985955" y="4009663"/>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76" name="Google Shape;276;p31"/>
          <p:cNvSpPr txBox="1"/>
          <p:nvPr/>
        </p:nvSpPr>
        <p:spPr>
          <a:xfrm>
            <a:off x="6171677" y="434044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50T+</a:t>
            </a:r>
            <a:endParaRPr b="1" sz="1000">
              <a:solidFill>
                <a:srgbClr val="333333"/>
              </a:solidFill>
              <a:latin typeface="Roboto"/>
              <a:ea typeface="Roboto"/>
              <a:cs typeface="Roboto"/>
              <a:sym typeface="Roboto"/>
            </a:endParaRPr>
          </a:p>
        </p:txBody>
      </p:sp>
      <p:sp>
        <p:nvSpPr>
          <p:cNvPr id="277" name="Google Shape;277;p31"/>
          <p:cNvSpPr/>
          <p:nvPr/>
        </p:nvSpPr>
        <p:spPr>
          <a:xfrm>
            <a:off x="7668567"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txBox="1"/>
          <p:nvPr/>
        </p:nvSpPr>
        <p:spPr>
          <a:xfrm>
            <a:off x="7668561" y="4009654"/>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79" name="Google Shape;279;p31"/>
          <p:cNvSpPr txBox="1"/>
          <p:nvPr/>
        </p:nvSpPr>
        <p:spPr>
          <a:xfrm>
            <a:off x="7834152" y="434043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200T+</a:t>
            </a:r>
            <a:endParaRPr b="1" sz="1000">
              <a:solidFill>
                <a:srgbClr val="333333"/>
              </a:solidFill>
              <a:latin typeface="Roboto"/>
              <a:ea typeface="Roboto"/>
              <a:cs typeface="Roboto"/>
              <a:sym typeface="Roboto"/>
            </a:endParaRPr>
          </a:p>
        </p:txBody>
      </p:sp>
      <p:pic>
        <p:nvPicPr>
          <p:cNvPr descr="Screen Shot 2016-11-17 at 4.07.09 PM.png" id="280" name="Google Shape;280;p31"/>
          <p:cNvPicPr preferRelativeResize="0"/>
          <p:nvPr/>
        </p:nvPicPr>
        <p:blipFill>
          <a:blip r:embed="rId10">
            <a:alphaModFix/>
          </a:blip>
          <a:stretch>
            <a:fillRect/>
          </a:stretch>
        </p:blipFill>
        <p:spPr>
          <a:xfrm>
            <a:off x="7741100" y="2938806"/>
            <a:ext cx="647134" cy="1121701"/>
          </a:xfrm>
          <a:prstGeom prst="rect">
            <a:avLst/>
          </a:prstGeom>
          <a:noFill/>
          <a:ln>
            <a:noFill/>
          </a:ln>
        </p:spPr>
      </p:pic>
      <p:sp>
        <p:nvSpPr>
          <p:cNvPr id="281" name="Google Shape;281;p31"/>
          <p:cNvSpPr/>
          <p:nvPr/>
        </p:nvSpPr>
        <p:spPr>
          <a:xfrm>
            <a:off x="6845528" y="2820893"/>
            <a:ext cx="745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txBox="1"/>
          <p:nvPr/>
        </p:nvSpPr>
        <p:spPr>
          <a:xfrm>
            <a:off x="6825395" y="4009663"/>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83" name="Google Shape;283;p31"/>
          <p:cNvSpPr txBox="1"/>
          <p:nvPr/>
        </p:nvSpPr>
        <p:spPr>
          <a:xfrm>
            <a:off x="7011117" y="434044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100T+</a:t>
            </a:r>
            <a:endParaRPr b="1" sz="1000">
              <a:solidFill>
                <a:srgbClr val="333333"/>
              </a:solidFill>
              <a:latin typeface="Roboto"/>
              <a:ea typeface="Roboto"/>
              <a:cs typeface="Roboto"/>
              <a:sym typeface="Roboto"/>
            </a:endParaRPr>
          </a:p>
        </p:txBody>
      </p:sp>
      <p:pic>
        <p:nvPicPr>
          <p:cNvPr descr="Screen Shot 2017-05-09 at 2.38.53 PM.png" id="284" name="Google Shape;284;p31"/>
          <p:cNvPicPr preferRelativeResize="0"/>
          <p:nvPr/>
        </p:nvPicPr>
        <p:blipFill>
          <a:blip r:embed="rId11">
            <a:alphaModFix/>
          </a:blip>
          <a:stretch>
            <a:fillRect/>
          </a:stretch>
        </p:blipFill>
        <p:spPr>
          <a:xfrm>
            <a:off x="6993473" y="2982657"/>
            <a:ext cx="433200" cy="1010806"/>
          </a:xfrm>
          <a:prstGeom prst="rect">
            <a:avLst/>
          </a:prstGeom>
          <a:noFill/>
          <a:ln>
            <a:noFill/>
          </a:ln>
        </p:spPr>
      </p:pic>
      <p:sp>
        <p:nvSpPr>
          <p:cNvPr id="285" name="Google Shape;285;p31"/>
          <p:cNvSpPr/>
          <p:nvPr/>
        </p:nvSpPr>
        <p:spPr>
          <a:xfrm>
            <a:off x="3747216" y="4653288"/>
            <a:ext cx="426600" cy="160800"/>
          </a:xfrm>
          <a:prstGeom prst="leftArrow">
            <a:avLst>
              <a:gd fmla="val 50000" name="adj1"/>
              <a:gd fmla="val 50000" name="adj2"/>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6" name="Google Shape;286;p31"/>
          <p:cNvSpPr txBox="1"/>
          <p:nvPr/>
        </p:nvSpPr>
        <p:spPr>
          <a:xfrm>
            <a:off x="3236888" y="4602401"/>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10G</a:t>
            </a:r>
            <a:endParaRPr sz="1100">
              <a:solidFill>
                <a:srgbClr val="75787A"/>
              </a:solidFill>
              <a:latin typeface="Roboto"/>
              <a:ea typeface="Roboto"/>
              <a:cs typeface="Roboto"/>
              <a:sym typeface="Roboto"/>
            </a:endParaRPr>
          </a:p>
        </p:txBody>
      </p:sp>
      <p:sp>
        <p:nvSpPr>
          <p:cNvPr id="287" name="Google Shape;287;p31"/>
          <p:cNvSpPr/>
          <p:nvPr/>
        </p:nvSpPr>
        <p:spPr>
          <a:xfrm flipH="1">
            <a:off x="5446688" y="4653288"/>
            <a:ext cx="426600" cy="160800"/>
          </a:xfrm>
          <a:prstGeom prst="leftArrow">
            <a:avLst>
              <a:gd fmla="val 50000" name="adj1"/>
              <a:gd fmla="val 50000" name="adj2"/>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8" name="Google Shape;288;p31"/>
          <p:cNvSpPr txBox="1"/>
          <p:nvPr/>
        </p:nvSpPr>
        <p:spPr>
          <a:xfrm flipH="1">
            <a:off x="4906217" y="4602401"/>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100G</a:t>
            </a:r>
            <a:endParaRPr sz="1100">
              <a:solidFill>
                <a:srgbClr val="75787A"/>
              </a:solidFill>
              <a:latin typeface="Roboto"/>
              <a:ea typeface="Roboto"/>
              <a:cs typeface="Roboto"/>
              <a:sym typeface="Roboto"/>
            </a:endParaRPr>
          </a:p>
        </p:txBody>
      </p:sp>
      <p:sp>
        <p:nvSpPr>
          <p:cNvPr id="289" name="Google Shape;289;p31"/>
          <p:cNvSpPr txBox="1"/>
          <p:nvPr/>
        </p:nvSpPr>
        <p:spPr>
          <a:xfrm flipH="1">
            <a:off x="7287816" y="4620417"/>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400G</a:t>
            </a:r>
            <a:endParaRPr sz="1100">
              <a:solidFill>
                <a:srgbClr val="75787A"/>
              </a:solidFill>
              <a:latin typeface="Roboto"/>
              <a:ea typeface="Roboto"/>
              <a:cs typeface="Roboto"/>
              <a:sym typeface="Roboto"/>
            </a:endParaRPr>
          </a:p>
        </p:txBody>
      </p:sp>
      <p:sp>
        <p:nvSpPr>
          <p:cNvPr id="290" name="Google Shape;290;p31"/>
          <p:cNvSpPr/>
          <p:nvPr/>
        </p:nvSpPr>
        <p:spPr>
          <a:xfrm flipH="1">
            <a:off x="7820763" y="4658236"/>
            <a:ext cx="426600" cy="160800"/>
          </a:xfrm>
          <a:prstGeom prst="leftArrow">
            <a:avLst>
              <a:gd fmla="val 50000" name="adj1"/>
              <a:gd fmla="val 50000" name="adj2"/>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Router Components (Planes)</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296" name="Google Shape;296;p3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Router Components (Planes)</a:t>
            </a:r>
            <a:endParaRPr/>
          </a:p>
        </p:txBody>
      </p:sp>
      <p:sp>
        <p:nvSpPr>
          <p:cNvPr id="297" name="Google Shape;297;p3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Spring 2026</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